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313" r:id="rId5"/>
    <p:sldId id="308" r:id="rId6"/>
    <p:sldId id="304" r:id="rId7"/>
    <p:sldId id="314" r:id="rId8"/>
    <p:sldId id="310" r:id="rId9"/>
    <p:sldId id="316" r:id="rId10"/>
    <p:sldId id="309" r:id="rId11"/>
    <p:sldId id="312" r:id="rId12"/>
    <p:sldId id="259" r:id="rId13"/>
    <p:sldId id="306" r:id="rId14"/>
    <p:sldId id="283" r:id="rId15"/>
    <p:sldId id="261" r:id="rId16"/>
    <p:sldId id="262" r:id="rId17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71B"/>
    <a:srgbClr val="FDF8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/>
    <p:restoredTop sz="94422"/>
  </p:normalViewPr>
  <p:slideViewPr>
    <p:cSldViewPr>
      <p:cViewPr varScale="1">
        <p:scale>
          <a:sx n="110" d="100"/>
          <a:sy n="110" d="100"/>
        </p:scale>
        <p:origin x="-16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E1DFB7-E057-DA48-AF2A-588740AA3E8E}" type="doc">
      <dgm:prSet loTypeId="urn:microsoft.com/office/officeart/2005/8/layout/matrix3" loCatId="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fr-FR"/>
        </a:p>
      </dgm:t>
    </dgm:pt>
    <dgm:pt modelId="{D201187F-1D11-F146-855D-4EACB9EF9F6B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Comment s’organise la vie politique ?</a:t>
          </a:r>
        </a:p>
      </dgm:t>
    </dgm:pt>
    <dgm:pt modelId="{12216E43-422E-CC40-830C-7915D33522BA}" type="parTrans" cxnId="{B519E64A-475C-7447-A0E4-B4AB628E3A6E}">
      <dgm:prSet/>
      <dgm:spPr/>
      <dgm:t>
        <a:bodyPr/>
        <a:lstStyle/>
        <a:p>
          <a:endParaRPr lang="fr-FR"/>
        </a:p>
      </dgm:t>
    </dgm:pt>
    <dgm:pt modelId="{BE7E88C2-DEBE-AD45-A06D-2BB5805E2B66}" type="sibTrans" cxnId="{B519E64A-475C-7447-A0E4-B4AB628E3A6E}">
      <dgm:prSet/>
      <dgm:spPr/>
      <dgm:t>
        <a:bodyPr/>
        <a:lstStyle/>
        <a:p>
          <a:endParaRPr lang="fr-FR"/>
        </a:p>
      </dgm:t>
    </dgm:pt>
    <dgm:pt modelId="{69D9FA44-8DF6-964E-AF51-23D87B814B6A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Comment devenons-nous des acteurs sociaux ? </a:t>
          </a:r>
        </a:p>
      </dgm:t>
    </dgm:pt>
    <dgm:pt modelId="{50FE7C56-E611-4546-A83B-5678B01ED67B}" type="parTrans" cxnId="{93248855-F6F8-1649-9537-03361A95DF0D}">
      <dgm:prSet/>
      <dgm:spPr/>
      <dgm:t>
        <a:bodyPr/>
        <a:lstStyle/>
        <a:p>
          <a:endParaRPr lang="fr-FR"/>
        </a:p>
      </dgm:t>
    </dgm:pt>
    <dgm:pt modelId="{D832DA18-8D40-3E4E-849B-D83C76F4720A}" type="sibTrans" cxnId="{93248855-F6F8-1649-9537-03361A95DF0D}">
      <dgm:prSet/>
      <dgm:spPr/>
      <dgm:t>
        <a:bodyPr/>
        <a:lstStyle/>
        <a:p>
          <a:endParaRPr lang="fr-FR"/>
        </a:p>
      </dgm:t>
    </dgm:pt>
    <dgm:pt modelId="{7CB34F04-82BB-4948-87C2-D79E9F2552E8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Quelles relations entre le diplôme, l’emploi et le salaire ?</a:t>
          </a:r>
        </a:p>
      </dgm:t>
    </dgm:pt>
    <dgm:pt modelId="{66491429-1E35-9E4B-9F11-E81125E82E9F}" type="parTrans" cxnId="{9B9D5BD1-A3D6-4E44-BDE8-642156163C87}">
      <dgm:prSet/>
      <dgm:spPr/>
      <dgm:t>
        <a:bodyPr/>
        <a:lstStyle/>
        <a:p>
          <a:endParaRPr lang="fr-FR"/>
        </a:p>
      </dgm:t>
    </dgm:pt>
    <dgm:pt modelId="{635AFD98-C71A-384A-80E2-3675ABC8292A}" type="sibTrans" cxnId="{9B9D5BD1-A3D6-4E44-BDE8-642156163C87}">
      <dgm:prSet/>
      <dgm:spPr/>
      <dgm:t>
        <a:bodyPr/>
        <a:lstStyle/>
        <a:p>
          <a:endParaRPr lang="fr-FR"/>
        </a:p>
      </dgm:t>
    </dgm:pt>
    <dgm:pt modelId="{88721CE4-4A03-1148-B92A-0FA175C2C5B3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>
            <a:buFont typeface="Courier New" panose="02070309020205020404" pitchFamily="49" charset="0"/>
            <a:buChar char="o"/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Comment crée-t-on des richesses et comment les mesure-t-on ? </a:t>
          </a: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Comment se forment les prix sur un marché ?</a:t>
          </a:r>
        </a:p>
      </dgm:t>
    </dgm:pt>
    <dgm:pt modelId="{CD5E75E3-45DC-E546-9777-4582338B06CD}" type="parTrans" cxnId="{E28FF0CE-87F6-444B-81AD-51401DEDACE1}">
      <dgm:prSet/>
      <dgm:spPr/>
      <dgm:t>
        <a:bodyPr/>
        <a:lstStyle/>
        <a:p>
          <a:endParaRPr lang="fr-FR"/>
        </a:p>
      </dgm:t>
    </dgm:pt>
    <dgm:pt modelId="{C8483754-C8BD-E843-B5C7-BE0A6B637B69}" type="sibTrans" cxnId="{E28FF0CE-87F6-444B-81AD-51401DEDACE1}">
      <dgm:prSet/>
      <dgm:spPr/>
      <dgm:t>
        <a:bodyPr/>
        <a:lstStyle/>
        <a:p>
          <a:endParaRPr lang="fr-FR"/>
        </a:p>
      </dgm:t>
    </dgm:pt>
    <dgm:pt modelId="{FA1859BD-9877-4D43-B707-DE062E754896}" type="pres">
      <dgm:prSet presAssocID="{A0E1DFB7-E057-DA48-AF2A-588740AA3E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C4D04C-165C-AA4E-9352-0CDAA3962499}" type="pres">
      <dgm:prSet presAssocID="{A0E1DFB7-E057-DA48-AF2A-588740AA3E8E}" presName="diamond" presStyleLbl="bgShp" presStyleIdx="0" presStyleCnt="1"/>
      <dgm:spPr/>
    </dgm:pt>
    <dgm:pt modelId="{5BFCA09B-28DA-7246-8585-75EDB6241EB5}" type="pres">
      <dgm:prSet presAssocID="{A0E1DFB7-E057-DA48-AF2A-588740AA3E8E}" presName="quad1" presStyleLbl="node1" presStyleIdx="0" presStyleCnt="4" custLinFactX="7562" custLinFactY="9420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9AB6C-D3EA-E94E-B3DF-35E0683FD00B}" type="pres">
      <dgm:prSet presAssocID="{A0E1DFB7-E057-DA48-AF2A-588740AA3E8E}" presName="quad2" presStyleLbl="node1" presStyleIdx="1" presStyleCnt="4" custLinFactNeighborX="-130" custLinFactNeighborY="1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647CB-0EE3-5B48-B587-ACD8720503D9}" type="pres">
      <dgm:prSet presAssocID="{A0E1DFB7-E057-DA48-AF2A-588740AA3E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C7244-1761-984F-80EA-ADDD587EF837}" type="pres">
      <dgm:prSet presAssocID="{A0E1DFB7-E057-DA48-AF2A-588740AA3E8E}" presName="quad4" presStyleLbl="node1" presStyleIdx="3" presStyleCnt="4" custLinFactX="-5621" custLinFactY="-6039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831433-EBC1-3342-A453-5CDFC5ED7BC8}" type="presOf" srcId="{7CB34F04-82BB-4948-87C2-D79E9F2552E8}" destId="{80E647CB-0EE3-5B48-B587-ACD8720503D9}" srcOrd="0" destOrd="0" presId="urn:microsoft.com/office/officeart/2005/8/layout/matrix3"/>
    <dgm:cxn modelId="{93248855-F6F8-1649-9537-03361A95DF0D}" srcId="{A0E1DFB7-E057-DA48-AF2A-588740AA3E8E}" destId="{69D9FA44-8DF6-964E-AF51-23D87B814B6A}" srcOrd="1" destOrd="0" parTransId="{50FE7C56-E611-4546-A83B-5678B01ED67B}" sibTransId="{D832DA18-8D40-3E4E-849B-D83C76F4720A}"/>
    <dgm:cxn modelId="{4C73E953-32CB-8845-AA36-ACF909E5C563}" type="presOf" srcId="{69D9FA44-8DF6-964E-AF51-23D87B814B6A}" destId="{9ED9AB6C-D3EA-E94E-B3DF-35E0683FD00B}" srcOrd="0" destOrd="0" presId="urn:microsoft.com/office/officeart/2005/8/layout/matrix3"/>
    <dgm:cxn modelId="{FF5F8E62-F62B-5E43-A405-B40E06055888}" type="presOf" srcId="{D201187F-1D11-F146-855D-4EACB9EF9F6B}" destId="{5BFCA09B-28DA-7246-8585-75EDB6241EB5}" srcOrd="0" destOrd="0" presId="urn:microsoft.com/office/officeart/2005/8/layout/matrix3"/>
    <dgm:cxn modelId="{9B9D5BD1-A3D6-4E44-BDE8-642156163C87}" srcId="{A0E1DFB7-E057-DA48-AF2A-588740AA3E8E}" destId="{7CB34F04-82BB-4948-87C2-D79E9F2552E8}" srcOrd="2" destOrd="0" parTransId="{66491429-1E35-9E4B-9F11-E81125E82E9F}" sibTransId="{635AFD98-C71A-384A-80E2-3675ABC8292A}"/>
    <dgm:cxn modelId="{B519E64A-475C-7447-A0E4-B4AB628E3A6E}" srcId="{A0E1DFB7-E057-DA48-AF2A-588740AA3E8E}" destId="{D201187F-1D11-F146-855D-4EACB9EF9F6B}" srcOrd="0" destOrd="0" parTransId="{12216E43-422E-CC40-830C-7915D33522BA}" sibTransId="{BE7E88C2-DEBE-AD45-A06D-2BB5805E2B66}"/>
    <dgm:cxn modelId="{974E7D93-9180-994D-A1D4-EC0E6DCD5734}" type="presOf" srcId="{88721CE4-4A03-1148-B92A-0FA175C2C5B3}" destId="{26EC7244-1761-984F-80EA-ADDD587EF837}" srcOrd="0" destOrd="0" presId="urn:microsoft.com/office/officeart/2005/8/layout/matrix3"/>
    <dgm:cxn modelId="{E28FF0CE-87F6-444B-81AD-51401DEDACE1}" srcId="{A0E1DFB7-E057-DA48-AF2A-588740AA3E8E}" destId="{88721CE4-4A03-1148-B92A-0FA175C2C5B3}" srcOrd="3" destOrd="0" parTransId="{CD5E75E3-45DC-E546-9777-4582338B06CD}" sibTransId="{C8483754-C8BD-E843-B5C7-BE0A6B637B69}"/>
    <dgm:cxn modelId="{56EBF616-F6EF-7C43-8ACB-D279B601E17B}" type="presOf" srcId="{A0E1DFB7-E057-DA48-AF2A-588740AA3E8E}" destId="{FA1859BD-9877-4D43-B707-DE062E754896}" srcOrd="0" destOrd="0" presId="urn:microsoft.com/office/officeart/2005/8/layout/matrix3"/>
    <dgm:cxn modelId="{30DD4DD3-7FF9-B44F-9515-BD2A3DA7EAF6}" type="presParOf" srcId="{FA1859BD-9877-4D43-B707-DE062E754896}" destId="{ECC4D04C-165C-AA4E-9352-0CDAA3962499}" srcOrd="0" destOrd="0" presId="urn:microsoft.com/office/officeart/2005/8/layout/matrix3"/>
    <dgm:cxn modelId="{61491002-BE0E-B24F-96C4-4CFFF6F42D61}" type="presParOf" srcId="{FA1859BD-9877-4D43-B707-DE062E754896}" destId="{5BFCA09B-28DA-7246-8585-75EDB6241EB5}" srcOrd="1" destOrd="0" presId="urn:microsoft.com/office/officeart/2005/8/layout/matrix3"/>
    <dgm:cxn modelId="{F4BA457C-E8C9-3944-9EF7-75B7B0295C90}" type="presParOf" srcId="{FA1859BD-9877-4D43-B707-DE062E754896}" destId="{9ED9AB6C-D3EA-E94E-B3DF-35E0683FD00B}" srcOrd="2" destOrd="0" presId="urn:microsoft.com/office/officeart/2005/8/layout/matrix3"/>
    <dgm:cxn modelId="{E5A685C9-79A8-5F40-B76C-7FD401B720CB}" type="presParOf" srcId="{FA1859BD-9877-4D43-B707-DE062E754896}" destId="{80E647CB-0EE3-5B48-B587-ACD8720503D9}" srcOrd="3" destOrd="0" presId="urn:microsoft.com/office/officeart/2005/8/layout/matrix3"/>
    <dgm:cxn modelId="{DE6A5CB1-9644-D84C-8BD5-9A2C17CFC249}" type="presParOf" srcId="{FA1859BD-9877-4D43-B707-DE062E754896}" destId="{26EC7244-1761-984F-80EA-ADDD587EF8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E1DFB7-E057-DA48-AF2A-588740AA3E8E}" type="doc">
      <dgm:prSet loTypeId="urn:microsoft.com/office/officeart/2005/8/layout/matrix3" loCatId="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fr-FR"/>
        </a:p>
      </dgm:t>
    </dgm:pt>
    <dgm:pt modelId="{D201187F-1D11-F146-855D-4EACB9EF9F6B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Vote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Opinion publique</a:t>
          </a:r>
        </a:p>
      </dgm:t>
    </dgm:pt>
    <dgm:pt modelId="{12216E43-422E-CC40-830C-7915D33522BA}" type="parTrans" cxnId="{B519E64A-475C-7447-A0E4-B4AB628E3A6E}">
      <dgm:prSet/>
      <dgm:spPr/>
      <dgm:t>
        <a:bodyPr/>
        <a:lstStyle/>
        <a:p>
          <a:endParaRPr lang="fr-FR"/>
        </a:p>
      </dgm:t>
    </dgm:pt>
    <dgm:pt modelId="{BE7E88C2-DEBE-AD45-A06D-2BB5805E2B66}" type="sibTrans" cxnId="{B519E64A-475C-7447-A0E4-B4AB628E3A6E}">
      <dgm:prSet/>
      <dgm:spPr/>
      <dgm:t>
        <a:bodyPr/>
        <a:lstStyle/>
        <a:p>
          <a:endParaRPr lang="fr-FR"/>
        </a:p>
      </dgm:t>
    </dgm:pt>
    <dgm:pt modelId="{69D9FA44-8DF6-964E-AF51-23D87B814B6A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Socialisation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Lien sociaux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Déviance</a:t>
          </a:r>
        </a:p>
        <a:p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50FE7C56-E611-4546-A83B-5678B01ED67B}" type="parTrans" cxnId="{93248855-F6F8-1649-9537-03361A95DF0D}">
      <dgm:prSet/>
      <dgm:spPr/>
      <dgm:t>
        <a:bodyPr/>
        <a:lstStyle/>
        <a:p>
          <a:endParaRPr lang="fr-FR"/>
        </a:p>
      </dgm:t>
    </dgm:pt>
    <dgm:pt modelId="{D832DA18-8D40-3E4E-849B-D83C76F4720A}" type="sibTrans" cxnId="{93248855-F6F8-1649-9537-03361A95DF0D}">
      <dgm:prSet/>
      <dgm:spPr/>
      <dgm:t>
        <a:bodyPr/>
        <a:lstStyle/>
        <a:p>
          <a:endParaRPr lang="fr-FR"/>
        </a:p>
      </dgm:t>
    </dgm:pt>
    <dgm:pt modelId="{7CB34F04-82BB-4948-87C2-D79E9F2552E8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Assurance et protection sociale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</a:rPr>
            <a:t>Organisation des entreprises</a:t>
          </a:r>
        </a:p>
      </dgm:t>
    </dgm:pt>
    <dgm:pt modelId="{66491429-1E35-9E4B-9F11-E81125E82E9F}" type="parTrans" cxnId="{9B9D5BD1-A3D6-4E44-BDE8-642156163C87}">
      <dgm:prSet/>
      <dgm:spPr/>
      <dgm:t>
        <a:bodyPr/>
        <a:lstStyle/>
        <a:p>
          <a:endParaRPr lang="fr-FR"/>
        </a:p>
      </dgm:t>
    </dgm:pt>
    <dgm:pt modelId="{635AFD98-C71A-384A-80E2-3675ABC8292A}" type="sibTrans" cxnId="{9B9D5BD1-A3D6-4E44-BDE8-642156163C87}">
      <dgm:prSet/>
      <dgm:spPr/>
      <dgm:t>
        <a:bodyPr/>
        <a:lstStyle/>
        <a:p>
          <a:endParaRPr lang="fr-FR"/>
        </a:p>
      </dgm:t>
    </dgm:pt>
    <dgm:pt modelId="{88721CE4-4A03-1148-B92A-0FA175C2C5B3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>
            <a:buFont typeface="Courier New" panose="02070309020205020404" pitchFamily="49" charset="0"/>
            <a:buChar char="o"/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Marché</a:t>
          </a: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Monnaie</a:t>
          </a: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</a:rPr>
            <a:t>Financement de l’économie</a:t>
          </a:r>
        </a:p>
      </dgm:t>
    </dgm:pt>
    <dgm:pt modelId="{CD5E75E3-45DC-E546-9777-4582338B06CD}" type="parTrans" cxnId="{E28FF0CE-87F6-444B-81AD-51401DEDACE1}">
      <dgm:prSet/>
      <dgm:spPr/>
      <dgm:t>
        <a:bodyPr/>
        <a:lstStyle/>
        <a:p>
          <a:endParaRPr lang="fr-FR"/>
        </a:p>
      </dgm:t>
    </dgm:pt>
    <dgm:pt modelId="{C8483754-C8BD-E843-B5C7-BE0A6B637B69}" type="sibTrans" cxnId="{E28FF0CE-87F6-444B-81AD-51401DEDACE1}">
      <dgm:prSet/>
      <dgm:spPr/>
      <dgm:t>
        <a:bodyPr/>
        <a:lstStyle/>
        <a:p>
          <a:endParaRPr lang="fr-FR"/>
        </a:p>
      </dgm:t>
    </dgm:pt>
    <dgm:pt modelId="{FA1859BD-9877-4D43-B707-DE062E754896}" type="pres">
      <dgm:prSet presAssocID="{A0E1DFB7-E057-DA48-AF2A-588740AA3E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C4D04C-165C-AA4E-9352-0CDAA3962499}" type="pres">
      <dgm:prSet presAssocID="{A0E1DFB7-E057-DA48-AF2A-588740AA3E8E}" presName="diamond" presStyleLbl="bgShp" presStyleIdx="0" presStyleCnt="1"/>
      <dgm:spPr/>
    </dgm:pt>
    <dgm:pt modelId="{5BFCA09B-28DA-7246-8585-75EDB6241EB5}" type="pres">
      <dgm:prSet presAssocID="{A0E1DFB7-E057-DA48-AF2A-588740AA3E8E}" presName="quad1" presStyleLbl="node1" presStyleIdx="0" presStyleCnt="4" custLinFactX="7562" custLinFactY="9420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9AB6C-D3EA-E94E-B3DF-35E0683FD00B}" type="pres">
      <dgm:prSet presAssocID="{A0E1DFB7-E057-DA48-AF2A-588740AA3E8E}" presName="quad2" presStyleLbl="node1" presStyleIdx="1" presStyleCnt="4" custLinFactNeighborX="-130" custLinFactNeighborY="1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647CB-0EE3-5B48-B587-ACD8720503D9}" type="pres">
      <dgm:prSet presAssocID="{A0E1DFB7-E057-DA48-AF2A-588740AA3E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C7244-1761-984F-80EA-ADDD587EF837}" type="pres">
      <dgm:prSet presAssocID="{A0E1DFB7-E057-DA48-AF2A-588740AA3E8E}" presName="quad4" presStyleLbl="node1" presStyleIdx="3" presStyleCnt="4" custLinFactX="-5621" custLinFactY="-6039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831433-EBC1-3342-A453-5CDFC5ED7BC8}" type="presOf" srcId="{7CB34F04-82BB-4948-87C2-D79E9F2552E8}" destId="{80E647CB-0EE3-5B48-B587-ACD8720503D9}" srcOrd="0" destOrd="0" presId="urn:microsoft.com/office/officeart/2005/8/layout/matrix3"/>
    <dgm:cxn modelId="{93248855-F6F8-1649-9537-03361A95DF0D}" srcId="{A0E1DFB7-E057-DA48-AF2A-588740AA3E8E}" destId="{69D9FA44-8DF6-964E-AF51-23D87B814B6A}" srcOrd="1" destOrd="0" parTransId="{50FE7C56-E611-4546-A83B-5678B01ED67B}" sibTransId="{D832DA18-8D40-3E4E-849B-D83C76F4720A}"/>
    <dgm:cxn modelId="{4C73E953-32CB-8845-AA36-ACF909E5C563}" type="presOf" srcId="{69D9FA44-8DF6-964E-AF51-23D87B814B6A}" destId="{9ED9AB6C-D3EA-E94E-B3DF-35E0683FD00B}" srcOrd="0" destOrd="0" presId="urn:microsoft.com/office/officeart/2005/8/layout/matrix3"/>
    <dgm:cxn modelId="{FF5F8E62-F62B-5E43-A405-B40E06055888}" type="presOf" srcId="{D201187F-1D11-F146-855D-4EACB9EF9F6B}" destId="{5BFCA09B-28DA-7246-8585-75EDB6241EB5}" srcOrd="0" destOrd="0" presId="urn:microsoft.com/office/officeart/2005/8/layout/matrix3"/>
    <dgm:cxn modelId="{9B9D5BD1-A3D6-4E44-BDE8-642156163C87}" srcId="{A0E1DFB7-E057-DA48-AF2A-588740AA3E8E}" destId="{7CB34F04-82BB-4948-87C2-D79E9F2552E8}" srcOrd="2" destOrd="0" parTransId="{66491429-1E35-9E4B-9F11-E81125E82E9F}" sibTransId="{635AFD98-C71A-384A-80E2-3675ABC8292A}"/>
    <dgm:cxn modelId="{B519E64A-475C-7447-A0E4-B4AB628E3A6E}" srcId="{A0E1DFB7-E057-DA48-AF2A-588740AA3E8E}" destId="{D201187F-1D11-F146-855D-4EACB9EF9F6B}" srcOrd="0" destOrd="0" parTransId="{12216E43-422E-CC40-830C-7915D33522BA}" sibTransId="{BE7E88C2-DEBE-AD45-A06D-2BB5805E2B66}"/>
    <dgm:cxn modelId="{974E7D93-9180-994D-A1D4-EC0E6DCD5734}" type="presOf" srcId="{88721CE4-4A03-1148-B92A-0FA175C2C5B3}" destId="{26EC7244-1761-984F-80EA-ADDD587EF837}" srcOrd="0" destOrd="0" presId="urn:microsoft.com/office/officeart/2005/8/layout/matrix3"/>
    <dgm:cxn modelId="{E28FF0CE-87F6-444B-81AD-51401DEDACE1}" srcId="{A0E1DFB7-E057-DA48-AF2A-588740AA3E8E}" destId="{88721CE4-4A03-1148-B92A-0FA175C2C5B3}" srcOrd="3" destOrd="0" parTransId="{CD5E75E3-45DC-E546-9777-4582338B06CD}" sibTransId="{C8483754-C8BD-E843-B5C7-BE0A6B637B69}"/>
    <dgm:cxn modelId="{56EBF616-F6EF-7C43-8ACB-D279B601E17B}" type="presOf" srcId="{A0E1DFB7-E057-DA48-AF2A-588740AA3E8E}" destId="{FA1859BD-9877-4D43-B707-DE062E754896}" srcOrd="0" destOrd="0" presId="urn:microsoft.com/office/officeart/2005/8/layout/matrix3"/>
    <dgm:cxn modelId="{30DD4DD3-7FF9-B44F-9515-BD2A3DA7EAF6}" type="presParOf" srcId="{FA1859BD-9877-4D43-B707-DE062E754896}" destId="{ECC4D04C-165C-AA4E-9352-0CDAA3962499}" srcOrd="0" destOrd="0" presId="urn:microsoft.com/office/officeart/2005/8/layout/matrix3"/>
    <dgm:cxn modelId="{61491002-BE0E-B24F-96C4-4CFFF6F42D61}" type="presParOf" srcId="{FA1859BD-9877-4D43-B707-DE062E754896}" destId="{5BFCA09B-28DA-7246-8585-75EDB6241EB5}" srcOrd="1" destOrd="0" presId="urn:microsoft.com/office/officeart/2005/8/layout/matrix3"/>
    <dgm:cxn modelId="{F4BA457C-E8C9-3944-9EF7-75B7B0295C90}" type="presParOf" srcId="{FA1859BD-9877-4D43-B707-DE062E754896}" destId="{9ED9AB6C-D3EA-E94E-B3DF-35E0683FD00B}" srcOrd="2" destOrd="0" presId="urn:microsoft.com/office/officeart/2005/8/layout/matrix3"/>
    <dgm:cxn modelId="{E5A685C9-79A8-5F40-B76C-7FD401B720CB}" type="presParOf" srcId="{FA1859BD-9877-4D43-B707-DE062E754896}" destId="{80E647CB-0EE3-5B48-B587-ACD8720503D9}" srcOrd="3" destOrd="0" presId="urn:microsoft.com/office/officeart/2005/8/layout/matrix3"/>
    <dgm:cxn modelId="{DE6A5CB1-9644-D84C-8BD5-9A2C17CFC249}" type="presParOf" srcId="{FA1859BD-9877-4D43-B707-DE062E754896}" destId="{26EC7244-1761-984F-80EA-ADDD587EF8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E1DFB7-E057-DA48-AF2A-588740AA3E8E}" type="doc">
      <dgm:prSet loTypeId="urn:microsoft.com/office/officeart/2005/8/layout/matrix3" loCatId="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fr-FR"/>
        </a:p>
      </dgm:t>
    </dgm:pt>
    <dgm:pt modelId="{D201187F-1D11-F146-855D-4EACB9EF9F6B}">
      <dgm:prSet phldrT="[Texte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Engagement politique et conflits sociaux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12216E43-422E-CC40-830C-7915D33522BA}" type="parTrans" cxnId="{B519E64A-475C-7447-A0E4-B4AB628E3A6E}">
      <dgm:prSet/>
      <dgm:spPr/>
      <dgm:t>
        <a:bodyPr/>
        <a:lstStyle/>
        <a:p>
          <a:endParaRPr lang="fr-FR"/>
        </a:p>
      </dgm:t>
    </dgm:pt>
    <dgm:pt modelId="{BE7E88C2-DEBE-AD45-A06D-2BB5805E2B66}" type="sibTrans" cxnId="{B519E64A-475C-7447-A0E4-B4AB628E3A6E}">
      <dgm:prSet/>
      <dgm:spPr/>
      <dgm:t>
        <a:bodyPr/>
        <a:lstStyle/>
        <a:p>
          <a:endParaRPr lang="fr-FR"/>
        </a:p>
      </dgm:t>
    </dgm:pt>
    <dgm:pt modelId="{69D9FA44-8DF6-964E-AF51-23D87B814B6A}">
      <dgm:prSet phldrT="[Texte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Classes sociales 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Egalité des chances à l’école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Mobilité sociale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Emploi et organisation du travail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50FE7C56-E611-4546-A83B-5678B01ED67B}" type="parTrans" cxnId="{93248855-F6F8-1649-9537-03361A95DF0D}">
      <dgm:prSet/>
      <dgm:spPr/>
      <dgm:t>
        <a:bodyPr/>
        <a:lstStyle/>
        <a:p>
          <a:endParaRPr lang="fr-FR"/>
        </a:p>
      </dgm:t>
    </dgm:pt>
    <dgm:pt modelId="{D832DA18-8D40-3E4E-849B-D83C76F4720A}" type="sibTrans" cxnId="{93248855-F6F8-1649-9537-03361A95DF0D}">
      <dgm:prSet/>
      <dgm:spPr/>
      <dgm:t>
        <a:bodyPr/>
        <a:lstStyle/>
        <a:p>
          <a:endParaRPr lang="fr-FR"/>
        </a:p>
      </dgm:t>
    </dgm:pt>
    <dgm:pt modelId="{7CB34F04-82BB-4948-87C2-D79E9F2552E8}">
      <dgm:prSet phldrT="[Texte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>
            <a:lnSpc>
              <a:spcPct val="90000"/>
            </a:lnSpc>
            <a:spcAft>
              <a:spcPct val="35000"/>
            </a:spcAft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lnSpc>
              <a:spcPct val="100000"/>
            </a:lnSpc>
            <a:spcAft>
              <a:spcPts val="1200"/>
            </a:spcAft>
          </a:pP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Inégalités et justice sociale Action publique pour l’environnement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66491429-1E35-9E4B-9F11-E81125E82E9F}" type="parTrans" cxnId="{9B9D5BD1-A3D6-4E44-BDE8-642156163C87}">
      <dgm:prSet/>
      <dgm:spPr/>
      <dgm:t>
        <a:bodyPr/>
        <a:lstStyle/>
        <a:p>
          <a:endParaRPr lang="fr-FR"/>
        </a:p>
      </dgm:t>
    </dgm:pt>
    <dgm:pt modelId="{635AFD98-C71A-384A-80E2-3675ABC8292A}" type="sibTrans" cxnId="{9B9D5BD1-A3D6-4E44-BDE8-642156163C87}">
      <dgm:prSet/>
      <dgm:spPr/>
      <dgm:t>
        <a:bodyPr/>
        <a:lstStyle/>
        <a:p>
          <a:endParaRPr lang="fr-FR"/>
        </a:p>
      </dgm:t>
    </dgm:pt>
    <dgm:pt modelId="{88721CE4-4A03-1148-B92A-0FA175C2C5B3}">
      <dgm:prSet phldrT="[Texte]"/>
      <dgm:spPr>
        <a:solidFill>
          <a:schemeClr val="accent5">
            <a:lumMod val="60000"/>
            <a:lumOff val="40000"/>
          </a:schemeClr>
        </a:solidFill>
      </dgm:spPr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fr-FR" b="1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>
            <a:buFont typeface="Courier New" panose="02070309020205020404" pitchFamily="49" charset="0"/>
            <a:buChar char="o"/>
          </a:pPr>
          <a:endParaRPr lang="fr-FR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>
            <a:buFont typeface="Courier New" panose="02070309020205020404" pitchFamily="49" charset="0"/>
            <a:buChar char="o"/>
          </a:pPr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Croissance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Commerce international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Lutte contre le chômage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Crises financières</a:t>
          </a:r>
        </a:p>
        <a:p>
          <a:r>
            <a:rPr lang="fr-FR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Politiques économiques européennes</a:t>
          </a:r>
          <a:endParaRPr lang="fr-FR" dirty="0">
            <a:solidFill>
              <a:schemeClr val="accent1">
                <a:lumMod val="50000"/>
              </a:schemeClr>
            </a:solidFill>
          </a:endParaRPr>
        </a:p>
      </dgm:t>
    </dgm:pt>
    <dgm:pt modelId="{CD5E75E3-45DC-E546-9777-4582338B06CD}" type="parTrans" cxnId="{E28FF0CE-87F6-444B-81AD-51401DEDACE1}">
      <dgm:prSet/>
      <dgm:spPr/>
      <dgm:t>
        <a:bodyPr/>
        <a:lstStyle/>
        <a:p>
          <a:endParaRPr lang="fr-FR"/>
        </a:p>
      </dgm:t>
    </dgm:pt>
    <dgm:pt modelId="{C8483754-C8BD-E843-B5C7-BE0A6B637B69}" type="sibTrans" cxnId="{E28FF0CE-87F6-444B-81AD-51401DEDACE1}">
      <dgm:prSet/>
      <dgm:spPr/>
      <dgm:t>
        <a:bodyPr/>
        <a:lstStyle/>
        <a:p>
          <a:endParaRPr lang="fr-FR"/>
        </a:p>
      </dgm:t>
    </dgm:pt>
    <dgm:pt modelId="{FA1859BD-9877-4D43-B707-DE062E754896}" type="pres">
      <dgm:prSet presAssocID="{A0E1DFB7-E057-DA48-AF2A-588740AA3E8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ECC4D04C-165C-AA4E-9352-0CDAA3962499}" type="pres">
      <dgm:prSet presAssocID="{A0E1DFB7-E057-DA48-AF2A-588740AA3E8E}" presName="diamond" presStyleLbl="bgShp" presStyleIdx="0" presStyleCnt="1"/>
      <dgm:spPr/>
    </dgm:pt>
    <dgm:pt modelId="{5BFCA09B-28DA-7246-8585-75EDB6241EB5}" type="pres">
      <dgm:prSet presAssocID="{A0E1DFB7-E057-DA48-AF2A-588740AA3E8E}" presName="quad1" presStyleLbl="node1" presStyleIdx="0" presStyleCnt="4" custLinFactX="7562" custLinFactY="9420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ED9AB6C-D3EA-E94E-B3DF-35E0683FD00B}" type="pres">
      <dgm:prSet presAssocID="{A0E1DFB7-E057-DA48-AF2A-588740AA3E8E}" presName="quad2" presStyleLbl="node1" presStyleIdx="1" presStyleCnt="4" custLinFactNeighborX="-130" custLinFactNeighborY="16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E647CB-0EE3-5B48-B587-ACD8720503D9}" type="pres">
      <dgm:prSet presAssocID="{A0E1DFB7-E057-DA48-AF2A-588740AA3E8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6EC7244-1761-984F-80EA-ADDD587EF837}" type="pres">
      <dgm:prSet presAssocID="{A0E1DFB7-E057-DA48-AF2A-588740AA3E8E}" presName="quad4" presStyleLbl="node1" presStyleIdx="3" presStyleCnt="4" custLinFactX="-5621" custLinFactY="-6039" custLinFactNeighborX="-100000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84831433-EBC1-3342-A453-5CDFC5ED7BC8}" type="presOf" srcId="{7CB34F04-82BB-4948-87C2-D79E9F2552E8}" destId="{80E647CB-0EE3-5B48-B587-ACD8720503D9}" srcOrd="0" destOrd="0" presId="urn:microsoft.com/office/officeart/2005/8/layout/matrix3"/>
    <dgm:cxn modelId="{93248855-F6F8-1649-9537-03361A95DF0D}" srcId="{A0E1DFB7-E057-DA48-AF2A-588740AA3E8E}" destId="{69D9FA44-8DF6-964E-AF51-23D87B814B6A}" srcOrd="1" destOrd="0" parTransId="{50FE7C56-E611-4546-A83B-5678B01ED67B}" sibTransId="{D832DA18-8D40-3E4E-849B-D83C76F4720A}"/>
    <dgm:cxn modelId="{4C73E953-32CB-8845-AA36-ACF909E5C563}" type="presOf" srcId="{69D9FA44-8DF6-964E-AF51-23D87B814B6A}" destId="{9ED9AB6C-D3EA-E94E-B3DF-35E0683FD00B}" srcOrd="0" destOrd="0" presId="urn:microsoft.com/office/officeart/2005/8/layout/matrix3"/>
    <dgm:cxn modelId="{FF5F8E62-F62B-5E43-A405-B40E06055888}" type="presOf" srcId="{D201187F-1D11-F146-855D-4EACB9EF9F6B}" destId="{5BFCA09B-28DA-7246-8585-75EDB6241EB5}" srcOrd="0" destOrd="0" presId="urn:microsoft.com/office/officeart/2005/8/layout/matrix3"/>
    <dgm:cxn modelId="{9B9D5BD1-A3D6-4E44-BDE8-642156163C87}" srcId="{A0E1DFB7-E057-DA48-AF2A-588740AA3E8E}" destId="{7CB34F04-82BB-4948-87C2-D79E9F2552E8}" srcOrd="2" destOrd="0" parTransId="{66491429-1E35-9E4B-9F11-E81125E82E9F}" sibTransId="{635AFD98-C71A-384A-80E2-3675ABC8292A}"/>
    <dgm:cxn modelId="{B519E64A-475C-7447-A0E4-B4AB628E3A6E}" srcId="{A0E1DFB7-E057-DA48-AF2A-588740AA3E8E}" destId="{D201187F-1D11-F146-855D-4EACB9EF9F6B}" srcOrd="0" destOrd="0" parTransId="{12216E43-422E-CC40-830C-7915D33522BA}" sibTransId="{BE7E88C2-DEBE-AD45-A06D-2BB5805E2B66}"/>
    <dgm:cxn modelId="{974E7D93-9180-994D-A1D4-EC0E6DCD5734}" type="presOf" srcId="{88721CE4-4A03-1148-B92A-0FA175C2C5B3}" destId="{26EC7244-1761-984F-80EA-ADDD587EF837}" srcOrd="0" destOrd="0" presId="urn:microsoft.com/office/officeart/2005/8/layout/matrix3"/>
    <dgm:cxn modelId="{E28FF0CE-87F6-444B-81AD-51401DEDACE1}" srcId="{A0E1DFB7-E057-DA48-AF2A-588740AA3E8E}" destId="{88721CE4-4A03-1148-B92A-0FA175C2C5B3}" srcOrd="3" destOrd="0" parTransId="{CD5E75E3-45DC-E546-9777-4582338B06CD}" sibTransId="{C8483754-C8BD-E843-B5C7-BE0A6B637B69}"/>
    <dgm:cxn modelId="{56EBF616-F6EF-7C43-8ACB-D279B601E17B}" type="presOf" srcId="{A0E1DFB7-E057-DA48-AF2A-588740AA3E8E}" destId="{FA1859BD-9877-4D43-B707-DE062E754896}" srcOrd="0" destOrd="0" presId="urn:microsoft.com/office/officeart/2005/8/layout/matrix3"/>
    <dgm:cxn modelId="{30DD4DD3-7FF9-B44F-9515-BD2A3DA7EAF6}" type="presParOf" srcId="{FA1859BD-9877-4D43-B707-DE062E754896}" destId="{ECC4D04C-165C-AA4E-9352-0CDAA3962499}" srcOrd="0" destOrd="0" presId="urn:microsoft.com/office/officeart/2005/8/layout/matrix3"/>
    <dgm:cxn modelId="{61491002-BE0E-B24F-96C4-4CFFF6F42D61}" type="presParOf" srcId="{FA1859BD-9877-4D43-B707-DE062E754896}" destId="{5BFCA09B-28DA-7246-8585-75EDB6241EB5}" srcOrd="1" destOrd="0" presId="urn:microsoft.com/office/officeart/2005/8/layout/matrix3"/>
    <dgm:cxn modelId="{F4BA457C-E8C9-3944-9EF7-75B7B0295C90}" type="presParOf" srcId="{FA1859BD-9877-4D43-B707-DE062E754896}" destId="{9ED9AB6C-D3EA-E94E-B3DF-35E0683FD00B}" srcOrd="2" destOrd="0" presId="urn:microsoft.com/office/officeart/2005/8/layout/matrix3"/>
    <dgm:cxn modelId="{E5A685C9-79A8-5F40-B76C-7FD401B720CB}" type="presParOf" srcId="{FA1859BD-9877-4D43-B707-DE062E754896}" destId="{80E647CB-0EE3-5B48-B587-ACD8720503D9}" srcOrd="3" destOrd="0" presId="urn:microsoft.com/office/officeart/2005/8/layout/matrix3"/>
    <dgm:cxn modelId="{DE6A5CB1-9644-D84C-8BD5-9A2C17CFC249}" type="presParOf" srcId="{FA1859BD-9877-4D43-B707-DE062E754896}" destId="{26EC7244-1761-984F-80EA-ADDD587EF837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D04C-165C-AA4E-9352-0CDAA3962499}">
      <dsp:nvSpPr>
        <dsp:cNvPr id="0" name=""/>
        <dsp:cNvSpPr/>
      </dsp:nvSpPr>
      <dsp:spPr>
        <a:xfrm>
          <a:off x="1764195" y="0"/>
          <a:ext cx="4968552" cy="4968552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A09B-28DA-7246-8585-75EDB6241EB5}">
      <dsp:nvSpPr>
        <dsp:cNvPr id="0" name=""/>
        <dsp:cNvSpPr/>
      </dsp:nvSpPr>
      <dsp:spPr>
        <a:xfrm>
          <a:off x="4320474" y="2592282"/>
          <a:ext cx="1937735" cy="1937735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Comment s’organise la vie politique ?</a:t>
          </a:r>
        </a:p>
      </dsp:txBody>
      <dsp:txXfrm>
        <a:off x="4415066" y="2686874"/>
        <a:ext cx="1748551" cy="1748551"/>
      </dsp:txXfrm>
    </dsp:sp>
    <dsp:sp modelId="{9ED9AB6C-D3EA-E94E-B3DF-35E0683FD00B}">
      <dsp:nvSpPr>
        <dsp:cNvPr id="0" name=""/>
        <dsp:cNvSpPr/>
      </dsp:nvSpPr>
      <dsp:spPr>
        <a:xfrm>
          <a:off x="4320480" y="504062"/>
          <a:ext cx="1937735" cy="1937735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Comment devenons-nous des acteurs sociaux ? </a:t>
          </a:r>
        </a:p>
      </dsp:txBody>
      <dsp:txXfrm>
        <a:off x="4415072" y="598654"/>
        <a:ext cx="1748551" cy="1748551"/>
      </dsp:txXfrm>
    </dsp:sp>
    <dsp:sp modelId="{80E647CB-0EE3-5B48-B587-ACD8720503D9}">
      <dsp:nvSpPr>
        <dsp:cNvPr id="0" name=""/>
        <dsp:cNvSpPr/>
      </dsp:nvSpPr>
      <dsp:spPr>
        <a:xfrm>
          <a:off x="2236207" y="2558804"/>
          <a:ext cx="1937735" cy="1937735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Quelles relations entre le diplôme, l’emploi et le salaire ?</a:t>
          </a:r>
        </a:p>
      </dsp:txBody>
      <dsp:txXfrm>
        <a:off x="2330799" y="2653396"/>
        <a:ext cx="1748551" cy="1748551"/>
      </dsp:txXfrm>
    </dsp:sp>
    <dsp:sp modelId="{26EC7244-1761-984F-80EA-ADDD587EF837}">
      <dsp:nvSpPr>
        <dsp:cNvPr id="0" name=""/>
        <dsp:cNvSpPr/>
      </dsp:nvSpPr>
      <dsp:spPr>
        <a:xfrm>
          <a:off x="2276344" y="504049"/>
          <a:ext cx="1937735" cy="1937735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Comment crée-t-on des richesses et comment les mesure-t-on ? 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</a:rPr>
            <a:t>Comment se forment les prix sur un marché ?</a:t>
          </a:r>
        </a:p>
      </dsp:txBody>
      <dsp:txXfrm>
        <a:off x="2370936" y="598641"/>
        <a:ext cx="1748551" cy="17485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D04C-165C-AA4E-9352-0CDAA3962499}">
      <dsp:nvSpPr>
        <dsp:cNvPr id="0" name=""/>
        <dsp:cNvSpPr/>
      </dsp:nvSpPr>
      <dsp:spPr>
        <a:xfrm>
          <a:off x="1663122" y="0"/>
          <a:ext cx="5242703" cy="524270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A09B-28DA-7246-8585-75EDB6241EB5}">
      <dsp:nvSpPr>
        <dsp:cNvPr id="0" name=""/>
        <dsp:cNvSpPr/>
      </dsp:nvSpPr>
      <dsp:spPr>
        <a:xfrm>
          <a:off x="4360450" y="2735317"/>
          <a:ext cx="2044654" cy="204465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Vote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Opinion publique</a:t>
          </a:r>
        </a:p>
      </dsp:txBody>
      <dsp:txXfrm>
        <a:off x="4460262" y="2835129"/>
        <a:ext cx="1845030" cy="1845030"/>
      </dsp:txXfrm>
    </dsp:sp>
    <dsp:sp modelId="{9ED9AB6C-D3EA-E94E-B3DF-35E0683FD00B}">
      <dsp:nvSpPr>
        <dsp:cNvPr id="0" name=""/>
        <dsp:cNvSpPr/>
      </dsp:nvSpPr>
      <dsp:spPr>
        <a:xfrm>
          <a:off x="4360457" y="531875"/>
          <a:ext cx="2044654" cy="204465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Socialisation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Lien sociaux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Déviance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60269" y="631687"/>
        <a:ext cx="1845030" cy="1845030"/>
      </dsp:txXfrm>
    </dsp:sp>
    <dsp:sp modelId="{80E647CB-0EE3-5B48-B587-ACD8720503D9}">
      <dsp:nvSpPr>
        <dsp:cNvPr id="0" name=""/>
        <dsp:cNvSpPr/>
      </dsp:nvSpPr>
      <dsp:spPr>
        <a:xfrm>
          <a:off x="2161179" y="2699992"/>
          <a:ext cx="2044654" cy="204465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sz="14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Assurance et protection sociale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Organisation des entreprises</a:t>
          </a:r>
        </a:p>
      </dsp:txBody>
      <dsp:txXfrm>
        <a:off x="2260991" y="2799804"/>
        <a:ext cx="1845030" cy="1845030"/>
      </dsp:txXfrm>
    </dsp:sp>
    <dsp:sp modelId="{26EC7244-1761-984F-80EA-ADDD587EF837}">
      <dsp:nvSpPr>
        <dsp:cNvPr id="0" name=""/>
        <dsp:cNvSpPr/>
      </dsp:nvSpPr>
      <dsp:spPr>
        <a:xfrm>
          <a:off x="2203530" y="531861"/>
          <a:ext cx="2044654" cy="204465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4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endParaRPr lang="fr-FR" sz="14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Marché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Monnaie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400" kern="1200" dirty="0">
              <a:solidFill>
                <a:schemeClr val="accent1">
                  <a:lumMod val="50000"/>
                </a:schemeClr>
              </a:solidFill>
            </a:rPr>
            <a:t>Financement de l’économie</a:t>
          </a:r>
        </a:p>
      </dsp:txBody>
      <dsp:txXfrm>
        <a:off x="2303342" y="631673"/>
        <a:ext cx="1845030" cy="18450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C4D04C-165C-AA4E-9352-0CDAA3962499}">
      <dsp:nvSpPr>
        <dsp:cNvPr id="0" name=""/>
        <dsp:cNvSpPr/>
      </dsp:nvSpPr>
      <dsp:spPr>
        <a:xfrm>
          <a:off x="1663122" y="0"/>
          <a:ext cx="5242703" cy="524270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FCA09B-28DA-7246-8585-75EDB6241EB5}">
      <dsp:nvSpPr>
        <dsp:cNvPr id="0" name=""/>
        <dsp:cNvSpPr/>
      </dsp:nvSpPr>
      <dsp:spPr>
        <a:xfrm>
          <a:off x="4360450" y="2735317"/>
          <a:ext cx="2044654" cy="2044654"/>
        </a:xfrm>
        <a:prstGeom prst="roundRect">
          <a:avLst/>
        </a:prstGeom>
        <a:solidFill>
          <a:schemeClr val="accent6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 POLITIQUE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Engagement politique et conflits sociaux</a:t>
          </a:r>
          <a:endParaRPr lang="fr-FR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60262" y="2835129"/>
        <a:ext cx="1845030" cy="1845030"/>
      </dsp:txXfrm>
    </dsp:sp>
    <dsp:sp modelId="{9ED9AB6C-D3EA-E94E-B3DF-35E0683FD00B}">
      <dsp:nvSpPr>
        <dsp:cNvPr id="0" name=""/>
        <dsp:cNvSpPr/>
      </dsp:nvSpPr>
      <dsp:spPr>
        <a:xfrm>
          <a:off x="4360457" y="531875"/>
          <a:ext cx="2044654" cy="2044654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SOCIOLOGIE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Classes sociales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Egalité des chances à l’école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Mobilité sociale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Emploi et organisation du travail</a:t>
          </a:r>
          <a:endParaRPr lang="fr-FR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460269" y="631687"/>
        <a:ext cx="1845030" cy="1845030"/>
      </dsp:txXfrm>
    </dsp:sp>
    <dsp:sp modelId="{80E647CB-0EE3-5B48-B587-ACD8720503D9}">
      <dsp:nvSpPr>
        <dsp:cNvPr id="0" name=""/>
        <dsp:cNvSpPr/>
      </dsp:nvSpPr>
      <dsp:spPr>
        <a:xfrm>
          <a:off x="2161179" y="2699992"/>
          <a:ext cx="2044654" cy="2044654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« REGARDS</a:t>
          </a: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CROISES »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12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Inégalités et justice sociale Action publique pour l’environnement</a:t>
          </a:r>
          <a:endParaRPr lang="fr-FR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260991" y="2799804"/>
        <a:ext cx="1845030" cy="1845030"/>
      </dsp:txXfrm>
    </dsp:sp>
    <dsp:sp modelId="{26EC7244-1761-984F-80EA-ADDD587EF837}">
      <dsp:nvSpPr>
        <dsp:cNvPr id="0" name=""/>
        <dsp:cNvSpPr/>
      </dsp:nvSpPr>
      <dsp:spPr>
        <a:xfrm>
          <a:off x="2203530" y="531861"/>
          <a:ext cx="2044654" cy="2044654"/>
        </a:xfrm>
        <a:prstGeom prst="roundRect">
          <a:avLst/>
        </a:prstGeom>
        <a:solidFill>
          <a:schemeClr val="accent5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b="1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SCIENCE  ECONOMIQUE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endParaRPr lang="fr-FR" sz="1200" kern="1200" dirty="0">
            <a:solidFill>
              <a:schemeClr val="accent1">
                <a:lumMod val="50000"/>
              </a:schemeClr>
            </a:solidFill>
            <a:ea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Courier New" panose="02070309020205020404" pitchFamily="49" charset="0"/>
            <a:buChar char="o"/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Croissance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Commerce international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Lutte contre le chômage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Crises financières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>
              <a:solidFill>
                <a:schemeClr val="accent1">
                  <a:lumMod val="50000"/>
                </a:schemeClr>
              </a:solidFill>
              <a:ea typeface="Times New Roman" panose="02020603050405020304" pitchFamily="18" charset="0"/>
              <a:cs typeface="Times New Roman" panose="02020603050405020304" pitchFamily="18" charset="0"/>
            </a:rPr>
            <a:t>Politiques économiques européennes</a:t>
          </a:r>
          <a:endParaRPr lang="fr-FR" sz="12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2303342" y="631673"/>
        <a:ext cx="1845030" cy="18450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29C8034-D81E-2944-9B85-C74EFE9AAD9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45B00AF2-699C-134A-8B23-4EEF26E715E6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948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C96EA9-F07D-4339-B47F-F2F9AD6645F4}" type="datetimeFigureOut">
              <a:rPr lang="fr-FR" smtClean="0"/>
              <a:pPr/>
              <a:t>11/05/2021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8BC379-E8C6-4167-82EE-2C5199B8580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openxmlformats.org/officeDocument/2006/relationships/image" Target="../media/image3.png"/><Relationship Id="rId12" Type="http://schemas.openxmlformats.org/officeDocument/2006/relationships/image" Target="../media/image8.jpeg"/><Relationship Id="rId17" Type="http://schemas.microsoft.com/office/2007/relationships/diagramDrawing" Target="../diagrams/drawing1.xml"/><Relationship Id="rId2" Type="http://schemas.openxmlformats.org/officeDocument/2006/relationships/image" Target="../media/image1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7.pn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11.jpeg"/><Relationship Id="rId10" Type="http://schemas.openxmlformats.org/officeDocument/2006/relationships/image" Target="../media/image6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7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 rot="21058437">
            <a:off x="386449" y="811746"/>
            <a:ext cx="6282489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ciences</a:t>
            </a:r>
          </a:p>
        </p:txBody>
      </p:sp>
      <p:sp>
        <p:nvSpPr>
          <p:cNvPr id="5" name="ZoneTexte 4"/>
          <p:cNvSpPr txBox="1"/>
          <p:nvPr/>
        </p:nvSpPr>
        <p:spPr>
          <a:xfrm rot="21058437">
            <a:off x="994665" y="2263281"/>
            <a:ext cx="8235524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500" dirty="0">
                <a:solidFill>
                  <a:schemeClr val="accent6">
                    <a:lumMod val="75000"/>
                  </a:schemeClr>
                </a:solidFill>
              </a:rPr>
              <a:t>E</a:t>
            </a:r>
            <a:r>
              <a:rPr lang="fr-FR" sz="11500" dirty="0">
                <a:solidFill>
                  <a:schemeClr val="accent5">
                    <a:lumMod val="75000"/>
                  </a:schemeClr>
                </a:solidFill>
              </a:rPr>
              <a:t>conomiques</a:t>
            </a:r>
          </a:p>
        </p:txBody>
      </p:sp>
      <p:sp>
        <p:nvSpPr>
          <p:cNvPr id="6" name="ZoneTexte 5"/>
          <p:cNvSpPr txBox="1"/>
          <p:nvPr/>
        </p:nvSpPr>
        <p:spPr>
          <a:xfrm rot="21058437">
            <a:off x="378121" y="3724755"/>
            <a:ext cx="7627537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&amp; </a:t>
            </a:r>
            <a:r>
              <a:rPr lang="fr-FR" sz="13800" dirty="0">
                <a:solidFill>
                  <a:schemeClr val="accent6">
                    <a:lumMod val="75000"/>
                  </a:schemeClr>
                </a:solidFill>
              </a:rPr>
              <a:t>S</a:t>
            </a:r>
            <a:r>
              <a:rPr lang="fr-FR" sz="13800" dirty="0">
                <a:solidFill>
                  <a:schemeClr val="accent5">
                    <a:lumMod val="75000"/>
                  </a:schemeClr>
                </a:solidFill>
              </a:rPr>
              <a:t>ociales</a:t>
            </a:r>
          </a:p>
        </p:txBody>
      </p:sp>
      <p:pic>
        <p:nvPicPr>
          <p:cNvPr id="7" name="Image 6" descr="2021-02-05_16h26_1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42852"/>
            <a:ext cx="865327" cy="128585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2876792" y="476672"/>
            <a:ext cx="3462419" cy="517936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 programme de SES 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en Terminale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6AE43DF2-9C9B-BA4E-A3C8-7ED22551A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514125973"/>
              </p:ext>
            </p:extLst>
          </p:nvPr>
        </p:nvGraphicFramePr>
        <p:xfrm>
          <a:off x="323526" y="1268760"/>
          <a:ext cx="8568949" cy="524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255039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Champs (2018)\divers\spés\Pole emploi2.jpg">
            <a:extLst>
              <a:ext uri="{FF2B5EF4-FFF2-40B4-BE49-F238E27FC236}">
                <a16:creationId xmlns="" xmlns:a16="http://schemas.microsoft.com/office/drawing/2014/main" id="{70216775-2080-F247-AD92-E840F8E1A7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l="-685" t="-2342" r="41514" b="2343"/>
          <a:stretch/>
        </p:blipFill>
        <p:spPr bwMode="auto">
          <a:xfrm>
            <a:off x="5975513" y="-1"/>
            <a:ext cx="3168488" cy="3346705"/>
          </a:xfrm>
          <a:custGeom>
            <a:avLst/>
            <a:gdLst>
              <a:gd name="connsiteX0" fmla="*/ 1549963 w 4224651"/>
              <a:gd name="connsiteY0" fmla="*/ 0 h 3346705"/>
              <a:gd name="connsiteX1" fmla="*/ 1555540 w 4224651"/>
              <a:gd name="connsiteY1" fmla="*/ 0 h 3346705"/>
              <a:gd name="connsiteX2" fmla="*/ 2621768 w 4224651"/>
              <a:gd name="connsiteY2" fmla="*/ 0 h 3346705"/>
              <a:gd name="connsiteX3" fmla="*/ 4224651 w 4224651"/>
              <a:gd name="connsiteY3" fmla="*/ 0 h 3346705"/>
              <a:gd name="connsiteX4" fmla="*/ 4224651 w 4224651"/>
              <a:gd name="connsiteY4" fmla="*/ 3346705 h 3346705"/>
              <a:gd name="connsiteX5" fmla="*/ 0 w 422465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465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224651" y="0"/>
                </a:lnTo>
                <a:lnTo>
                  <a:pt x="422465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7" name="Picture 2" descr="G:\Champs (2018)\divers\spés\inégalités.jpg">
            <a:extLst>
              <a:ext uri="{FF2B5EF4-FFF2-40B4-BE49-F238E27FC236}">
                <a16:creationId xmlns="" xmlns:a16="http://schemas.microsoft.com/office/drawing/2014/main" id="{E748FD5C-F570-564C-8E08-CD7B7B0816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27438" t="9794" r="-27437" b="-7"/>
          <a:stretch/>
        </p:blipFill>
        <p:spPr bwMode="auto">
          <a:xfrm>
            <a:off x="3370075" y="243"/>
            <a:ext cx="5773923" cy="3346705"/>
          </a:xfrm>
          <a:custGeom>
            <a:avLst/>
            <a:gdLst>
              <a:gd name="connsiteX0" fmla="*/ 1549963 w 7698564"/>
              <a:gd name="connsiteY0" fmla="*/ 0 h 3346705"/>
              <a:gd name="connsiteX1" fmla="*/ 1555540 w 7698564"/>
              <a:gd name="connsiteY1" fmla="*/ 0 h 3346705"/>
              <a:gd name="connsiteX2" fmla="*/ 2621768 w 7698564"/>
              <a:gd name="connsiteY2" fmla="*/ 0 h 3346705"/>
              <a:gd name="connsiteX3" fmla="*/ 4832507 w 7698564"/>
              <a:gd name="connsiteY3" fmla="*/ 0 h 3346705"/>
              <a:gd name="connsiteX4" fmla="*/ 3282657 w 7698564"/>
              <a:gd name="connsiteY4" fmla="*/ 3346461 h 3346705"/>
              <a:gd name="connsiteX5" fmla="*/ 7698564 w 7698564"/>
              <a:gd name="connsiteY5" fmla="*/ 3346461 h 3346705"/>
              <a:gd name="connsiteX6" fmla="*/ 7698564 w 7698564"/>
              <a:gd name="connsiteY6" fmla="*/ 3346705 h 3346705"/>
              <a:gd name="connsiteX7" fmla="*/ 0 w 7698564"/>
              <a:gd name="connsiteY7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98564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4832507" y="0"/>
                </a:lnTo>
                <a:lnTo>
                  <a:pt x="3282657" y="3346461"/>
                </a:lnTo>
                <a:lnTo>
                  <a:pt x="7698564" y="3346461"/>
                </a:lnTo>
                <a:lnTo>
                  <a:pt x="7698564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8194" name="Picture 2" descr="G:\Champs (2018)\divers\spés\commerce2.jpg"/>
          <p:cNvPicPr>
            <a:picLocks noChangeAspect="1" noChangeArrowheads="1"/>
          </p:cNvPicPr>
          <p:nvPr/>
        </p:nvPicPr>
        <p:blipFill rotWithShape="1">
          <a:blip r:embed="rId4" cstate="print"/>
          <a:srcRect l="8290" r="6684" b="3"/>
          <a:stretch/>
        </p:blipFill>
        <p:spPr bwMode="auto">
          <a:xfrm>
            <a:off x="20" y="10"/>
            <a:ext cx="4394827" cy="3346695"/>
          </a:xfrm>
          <a:custGeom>
            <a:avLst/>
            <a:gdLst>
              <a:gd name="connsiteX0" fmla="*/ 0 w 5859797"/>
              <a:gd name="connsiteY0" fmla="*/ 0 h 3346705"/>
              <a:gd name="connsiteX1" fmla="*/ 5859797 w 5859797"/>
              <a:gd name="connsiteY1" fmla="*/ 0 h 3346705"/>
              <a:gd name="connsiteX2" fmla="*/ 4309834 w 5859797"/>
              <a:gd name="connsiteY2" fmla="*/ 3346705 h 3346705"/>
              <a:gd name="connsiteX3" fmla="*/ 4304257 w 5859797"/>
              <a:gd name="connsiteY3" fmla="*/ 3346705 h 3346705"/>
              <a:gd name="connsiteX4" fmla="*/ 3238029 w 5859797"/>
              <a:gd name="connsiteY4" fmla="*/ 3346705 h 3346705"/>
              <a:gd name="connsiteX5" fmla="*/ 0 w 5859797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59797" h="3346705">
                <a:moveTo>
                  <a:pt x="0" y="0"/>
                </a:moveTo>
                <a:lnTo>
                  <a:pt x="5859797" y="0"/>
                </a:lnTo>
                <a:lnTo>
                  <a:pt x="4309834" y="3346705"/>
                </a:lnTo>
                <a:lnTo>
                  <a:pt x="4304257" y="3346705"/>
                </a:lnTo>
                <a:lnTo>
                  <a:pt x="3238029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9" name="Picture 2" descr="G:\Champs (2018)\divers\spés\pollution.jpg">
            <a:extLst>
              <a:ext uri="{FF2B5EF4-FFF2-40B4-BE49-F238E27FC236}">
                <a16:creationId xmlns="" xmlns:a16="http://schemas.microsoft.com/office/drawing/2014/main" id="{16B8D447-EFFA-2D4B-9B73-B6633A488A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/>
          <a:srcRect l="12778" r="6378" b="-3"/>
          <a:stretch/>
        </p:blipFill>
        <p:spPr bwMode="auto">
          <a:xfrm>
            <a:off x="4762567" y="3511295"/>
            <a:ext cx="4381433" cy="3346705"/>
          </a:xfrm>
          <a:custGeom>
            <a:avLst/>
            <a:gdLst>
              <a:gd name="connsiteX0" fmla="*/ 1549963 w 5841911"/>
              <a:gd name="connsiteY0" fmla="*/ 0 h 3346705"/>
              <a:gd name="connsiteX1" fmla="*/ 1555540 w 5841911"/>
              <a:gd name="connsiteY1" fmla="*/ 0 h 3346705"/>
              <a:gd name="connsiteX2" fmla="*/ 2621768 w 5841911"/>
              <a:gd name="connsiteY2" fmla="*/ 0 h 3346705"/>
              <a:gd name="connsiteX3" fmla="*/ 5841911 w 5841911"/>
              <a:gd name="connsiteY3" fmla="*/ 0 h 3346705"/>
              <a:gd name="connsiteX4" fmla="*/ 5841911 w 5841911"/>
              <a:gd name="connsiteY4" fmla="*/ 3346705 h 3346705"/>
              <a:gd name="connsiteX5" fmla="*/ 0 w 5841911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41911" h="3346705">
                <a:moveTo>
                  <a:pt x="1549963" y="0"/>
                </a:moveTo>
                <a:lnTo>
                  <a:pt x="1555540" y="0"/>
                </a:lnTo>
                <a:lnTo>
                  <a:pt x="2621768" y="0"/>
                </a:lnTo>
                <a:lnTo>
                  <a:pt x="5841911" y="0"/>
                </a:lnTo>
                <a:lnTo>
                  <a:pt x="5841911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6" name="Picture 2" descr="G:\Champs (2018)\divers\spés\ecb.jpg">
            <a:extLst>
              <a:ext uri="{FF2B5EF4-FFF2-40B4-BE49-F238E27FC236}">
                <a16:creationId xmlns="" xmlns:a16="http://schemas.microsoft.com/office/drawing/2014/main" id="{E48F7B56-FD4C-D34C-9BE7-FFDF5689BF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/>
          <a:srcRect l="12146" r="15777" b="3"/>
          <a:stretch/>
        </p:blipFill>
        <p:spPr bwMode="auto">
          <a:xfrm>
            <a:off x="2146419" y="3511296"/>
            <a:ext cx="3627504" cy="3346705"/>
          </a:xfrm>
          <a:custGeom>
            <a:avLst/>
            <a:gdLst>
              <a:gd name="connsiteX0" fmla="*/ 1549963 w 4836673"/>
              <a:gd name="connsiteY0" fmla="*/ 0 h 3346705"/>
              <a:gd name="connsiteX1" fmla="*/ 4836673 w 4836673"/>
              <a:gd name="connsiteY1" fmla="*/ 0 h 3346705"/>
              <a:gd name="connsiteX2" fmla="*/ 3286710 w 4836673"/>
              <a:gd name="connsiteY2" fmla="*/ 3346705 h 3346705"/>
              <a:gd name="connsiteX3" fmla="*/ 3281133 w 4836673"/>
              <a:gd name="connsiteY3" fmla="*/ 3346705 h 3346705"/>
              <a:gd name="connsiteX4" fmla="*/ 2214905 w 4836673"/>
              <a:gd name="connsiteY4" fmla="*/ 3346705 h 3346705"/>
              <a:gd name="connsiteX5" fmla="*/ 0 w 4836673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36673" h="3346705">
                <a:moveTo>
                  <a:pt x="1549963" y="0"/>
                </a:moveTo>
                <a:lnTo>
                  <a:pt x="4836673" y="0"/>
                </a:lnTo>
                <a:lnTo>
                  <a:pt x="3286710" y="3346705"/>
                </a:lnTo>
                <a:lnTo>
                  <a:pt x="3281133" y="3346705"/>
                </a:lnTo>
                <a:lnTo>
                  <a:pt x="2214905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  <p:pic>
        <p:nvPicPr>
          <p:cNvPr id="8" name="Picture 2" descr="G:\Champs (2018)\divers\spés\Mobilisation.jpg">
            <a:extLst>
              <a:ext uri="{FF2B5EF4-FFF2-40B4-BE49-F238E27FC236}">
                <a16:creationId xmlns="" xmlns:a16="http://schemas.microsoft.com/office/drawing/2014/main" id="{23FBF9CA-A0EA-404F-B6B1-AECDA3FEC0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/>
          <a:srcRect l="20983" r="16224" b="3"/>
          <a:stretch/>
        </p:blipFill>
        <p:spPr bwMode="auto">
          <a:xfrm>
            <a:off x="-2" y="3511295"/>
            <a:ext cx="3160231" cy="3346705"/>
          </a:xfrm>
          <a:custGeom>
            <a:avLst/>
            <a:gdLst>
              <a:gd name="connsiteX0" fmla="*/ 0 w 4213642"/>
              <a:gd name="connsiteY0" fmla="*/ 0 h 3346705"/>
              <a:gd name="connsiteX1" fmla="*/ 4213642 w 4213642"/>
              <a:gd name="connsiteY1" fmla="*/ 0 h 3346705"/>
              <a:gd name="connsiteX2" fmla="*/ 2663679 w 4213642"/>
              <a:gd name="connsiteY2" fmla="*/ 3346705 h 3346705"/>
              <a:gd name="connsiteX3" fmla="*/ 2658102 w 4213642"/>
              <a:gd name="connsiteY3" fmla="*/ 3346705 h 3346705"/>
              <a:gd name="connsiteX4" fmla="*/ 1591874 w 4213642"/>
              <a:gd name="connsiteY4" fmla="*/ 3346705 h 3346705"/>
              <a:gd name="connsiteX5" fmla="*/ 0 w 4213642"/>
              <a:gd name="connsiteY5" fmla="*/ 3346705 h 3346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13642" h="3346705">
                <a:moveTo>
                  <a:pt x="0" y="0"/>
                </a:moveTo>
                <a:lnTo>
                  <a:pt x="4213642" y="0"/>
                </a:lnTo>
                <a:lnTo>
                  <a:pt x="2663679" y="3346705"/>
                </a:lnTo>
                <a:lnTo>
                  <a:pt x="2658102" y="3346705"/>
                </a:lnTo>
                <a:lnTo>
                  <a:pt x="1591874" y="3346705"/>
                </a:lnTo>
                <a:lnTo>
                  <a:pt x="0" y="3346705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xmlns="" val="5068071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56391" y="620688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b="1" dirty="0">
                <a:solidFill>
                  <a:schemeClr val="accent1"/>
                </a:solidFill>
              </a:rPr>
              <a:t>Les SES, pour mieux s’orienter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CA6E453-65F6-4B30-835E-6B2C20BA0220}"/>
              </a:ext>
            </a:extLst>
          </p:cNvPr>
          <p:cNvSpPr/>
          <p:nvPr/>
        </p:nvSpPr>
        <p:spPr>
          <a:xfrm>
            <a:off x="755576" y="1823337"/>
            <a:ext cx="7848872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dirty="0"/>
              <a:t>Les SES offrent de nombreux débouchés vers l’économie, le commerce, la gestion, la communication, le sanitaire et social, l’enseignement, le journalisme…</a:t>
            </a:r>
          </a:p>
          <a:p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A l’université </a:t>
            </a:r>
            <a:r>
              <a:rPr lang="fr-FR" sz="1400" dirty="0"/>
              <a:t>: économie-gestion, droit, AES, Sciences humaines (sociologie, psychologie, géographie, démographie…), STAPS, MIASH,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classes préparatoires </a:t>
            </a:r>
            <a:r>
              <a:rPr lang="fr-FR" sz="1400" dirty="0"/>
              <a:t>aux grandes écoles économiques et commerciales (CPGE) (ECE, BL, D1, D2)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Institut d’Etudes Politiques </a:t>
            </a:r>
            <a:r>
              <a:rPr lang="fr-FR" sz="1400" dirty="0"/>
              <a:t>(IEP ou Sciences Po)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école de commerce </a:t>
            </a:r>
            <a:r>
              <a:rPr lang="fr-FR" sz="1400" dirty="0"/>
              <a:t>et de marketing </a:t>
            </a:r>
            <a:r>
              <a:rPr lang="fr-FR" sz="1400" dirty="0" err="1"/>
              <a:t>post-bac</a:t>
            </a:r>
            <a:r>
              <a:rPr lang="fr-FR" sz="1400" dirty="0"/>
              <a:t> (</a:t>
            </a:r>
            <a:r>
              <a:rPr lang="fr-FR" sz="1400" dirty="0" err="1"/>
              <a:t>bachelor</a:t>
            </a:r>
            <a:r>
              <a:rPr lang="fr-FR" sz="1400" dirty="0"/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Ecoles Spécialisées </a:t>
            </a:r>
            <a:r>
              <a:rPr lang="fr-FR" sz="1400" dirty="0"/>
              <a:t>: Journalisme, Infirmier (IFSI), Comptabilité, Secteur social,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BUT (ex-DUT)</a:t>
            </a:r>
            <a:r>
              <a:rPr lang="fr-FR" sz="1400" dirty="0"/>
              <a:t>: Gestion (GEA, GACO), Commerce (TC), carrières sociales, information et communication, etc.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fr-FR" sz="140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400" b="1" dirty="0">
                <a:solidFill>
                  <a:schemeClr val="accent1"/>
                </a:solidFill>
              </a:rPr>
              <a:t>En BTS </a:t>
            </a:r>
            <a:r>
              <a:rPr lang="fr-FR" sz="1400" dirty="0"/>
              <a:t>: Commerce (MUC, commerce international), comptabilité-gestion, notariat, banques, profession immobilière, etc.</a:t>
            </a:r>
          </a:p>
        </p:txBody>
      </p:sp>
    </p:spTree>
    <p:extLst>
      <p:ext uri="{BB962C8B-B14F-4D97-AF65-F5344CB8AC3E}">
        <p14:creationId xmlns:p14="http://schemas.microsoft.com/office/powerpoint/2010/main" xmlns="" val="4945060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56391" y="620688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100" b="1" dirty="0">
                <a:solidFill>
                  <a:schemeClr val="accent1"/>
                </a:solidFill>
              </a:rPr>
              <a:t>Les SES, pour mieux s’orienter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4CA6E453-65F6-4B30-835E-6B2C20BA0220}"/>
              </a:ext>
            </a:extLst>
          </p:cNvPr>
          <p:cNvSpPr/>
          <p:nvPr/>
        </p:nvSpPr>
        <p:spPr>
          <a:xfrm>
            <a:off x="1475657" y="1823336"/>
            <a:ext cx="6120680" cy="1029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fr-FR" sz="1600" b="1" dirty="0">
                <a:solidFill>
                  <a:schemeClr val="accent1">
                    <a:lumMod val="50000"/>
                  </a:schemeClr>
                </a:solidFill>
              </a:rPr>
              <a:t>Associées de façon cohérente avec d’autres spécialités, les SES permettent une orientation très diversifiée, quelques exemples : </a:t>
            </a:r>
          </a:p>
        </p:txBody>
      </p:sp>
    </p:spTree>
    <p:extLst>
      <p:ext uri="{BB962C8B-B14F-4D97-AF65-F5344CB8AC3E}">
        <p14:creationId xmlns:p14="http://schemas.microsoft.com/office/powerpoint/2010/main" xmlns="" val="2561072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necteur droit 15"/>
          <p:cNvCxnSpPr>
            <a:cxnSpLocks/>
            <a:endCxn id="9" idx="0"/>
          </p:cNvCxnSpPr>
          <p:nvPr/>
        </p:nvCxnSpPr>
        <p:spPr>
          <a:xfrm>
            <a:off x="4551090" y="4145187"/>
            <a:ext cx="197272" cy="1017079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2987824" y="3933056"/>
            <a:ext cx="864096" cy="432048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>
            <a:cxnSpLocks/>
          </p:cNvCxnSpPr>
          <p:nvPr/>
        </p:nvCxnSpPr>
        <p:spPr>
          <a:xfrm>
            <a:off x="5148064" y="3645024"/>
            <a:ext cx="1512168" cy="558062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>
            <a:cxnSpLocks/>
          </p:cNvCxnSpPr>
          <p:nvPr/>
        </p:nvCxnSpPr>
        <p:spPr>
          <a:xfrm flipV="1">
            <a:off x="5548816" y="2695282"/>
            <a:ext cx="619293" cy="292337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 flipH="1" flipV="1">
            <a:off x="2640928" y="2760782"/>
            <a:ext cx="792088" cy="432048"/>
          </a:xfrm>
          <a:prstGeom prst="line">
            <a:avLst/>
          </a:prstGeom>
          <a:ln w="76200">
            <a:solidFill>
              <a:srgbClr val="FDF71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Ellipse 3"/>
          <p:cNvSpPr/>
          <p:nvPr/>
        </p:nvSpPr>
        <p:spPr>
          <a:xfrm>
            <a:off x="3374530" y="2168860"/>
            <a:ext cx="2232248" cy="2160240"/>
          </a:xfrm>
          <a:prstGeom prst="ellipse">
            <a:avLst/>
          </a:prstGeom>
          <a:solidFill>
            <a:schemeClr val="bg1"/>
          </a:solidFill>
          <a:ln w="50800">
            <a:solidFill>
              <a:srgbClr val="FDF71B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6000" dirty="0"/>
              <a:t>SES</a:t>
            </a:r>
            <a:endParaRPr lang="fr-FR" dirty="0"/>
          </a:p>
        </p:txBody>
      </p:sp>
      <p:sp>
        <p:nvSpPr>
          <p:cNvPr id="5" name="Ellipse 4"/>
          <p:cNvSpPr/>
          <p:nvPr/>
        </p:nvSpPr>
        <p:spPr>
          <a:xfrm>
            <a:off x="6136044" y="1223022"/>
            <a:ext cx="2612419" cy="2160240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Mathématiques</a:t>
            </a:r>
          </a:p>
        </p:txBody>
      </p:sp>
      <p:sp>
        <p:nvSpPr>
          <p:cNvPr id="6" name="Ellipse 5"/>
          <p:cNvSpPr/>
          <p:nvPr/>
        </p:nvSpPr>
        <p:spPr>
          <a:xfrm>
            <a:off x="395537" y="1124744"/>
            <a:ext cx="2618545" cy="2160240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Histoire-géographie géopolitique</a:t>
            </a:r>
          </a:p>
          <a:p>
            <a:pPr algn="ctr"/>
            <a:r>
              <a:rPr lang="fr-FR" sz="2000" dirty="0">
                <a:solidFill>
                  <a:schemeClr val="bg1"/>
                </a:solidFill>
              </a:rPr>
              <a:t>science politique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(HGGSP)</a:t>
            </a:r>
          </a:p>
        </p:txBody>
      </p:sp>
      <p:sp>
        <p:nvSpPr>
          <p:cNvPr id="7" name="Ellipse 6"/>
          <p:cNvSpPr/>
          <p:nvPr/>
        </p:nvSpPr>
        <p:spPr>
          <a:xfrm>
            <a:off x="611560" y="3924055"/>
            <a:ext cx="2503084" cy="216024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Langues et littérature et culture étrangère </a:t>
            </a:r>
            <a:r>
              <a:rPr lang="fr-FR" sz="2400" dirty="0">
                <a:solidFill>
                  <a:schemeClr val="bg1"/>
                </a:solidFill>
              </a:rPr>
              <a:t>(</a:t>
            </a:r>
            <a:r>
              <a:rPr lang="fr-FR" dirty="0">
                <a:solidFill>
                  <a:schemeClr val="bg1"/>
                </a:solidFill>
              </a:rPr>
              <a:t>LLCE)</a:t>
            </a:r>
          </a:p>
        </p:txBody>
      </p:sp>
      <p:sp>
        <p:nvSpPr>
          <p:cNvPr id="8" name="Ellipse 7"/>
          <p:cNvSpPr/>
          <p:nvPr/>
        </p:nvSpPr>
        <p:spPr>
          <a:xfrm>
            <a:off x="6308232" y="3755403"/>
            <a:ext cx="2526816" cy="216024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Humanités, littérature et philosophie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(HLP)</a:t>
            </a:r>
          </a:p>
        </p:txBody>
      </p:sp>
      <p:sp>
        <p:nvSpPr>
          <p:cNvPr id="9" name="Ellipse 8"/>
          <p:cNvSpPr/>
          <p:nvPr/>
        </p:nvSpPr>
        <p:spPr>
          <a:xfrm>
            <a:off x="4060628" y="5162266"/>
            <a:ext cx="1375468" cy="1152128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2000" dirty="0">
                <a:solidFill>
                  <a:schemeClr val="bg1"/>
                </a:solidFill>
              </a:rPr>
              <a:t>SVT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="" xmlns:a16="http://schemas.microsoft.com/office/drawing/2014/main" id="{E6164287-5084-1345-81AD-A04CCB4FCDFD}"/>
              </a:ext>
            </a:extLst>
          </p:cNvPr>
          <p:cNvSpPr txBox="1"/>
          <p:nvPr/>
        </p:nvSpPr>
        <p:spPr>
          <a:xfrm>
            <a:off x="1360107" y="391244"/>
            <a:ext cx="65792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solidFill>
                  <a:schemeClr val="accent1">
                    <a:lumMod val="50000"/>
                  </a:schemeClr>
                </a:solidFill>
              </a:rPr>
              <a:t>Exemples d’associations des spécialités avec les 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F113F9D7-8FE7-431D-A864-FCB44AE9A4DA}"/>
              </a:ext>
            </a:extLst>
          </p:cNvPr>
          <p:cNvSpPr/>
          <p:nvPr/>
        </p:nvSpPr>
        <p:spPr>
          <a:xfrm>
            <a:off x="519114" y="650801"/>
            <a:ext cx="8161020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3 spécialités en 1</a:t>
            </a:r>
            <a:r>
              <a:rPr lang="fr-FR" sz="1500" b="1" baseline="30000" dirty="0">
                <a:solidFill>
                  <a:schemeClr val="tx1"/>
                </a:solidFill>
              </a:rPr>
              <a:t>ere</a:t>
            </a:r>
            <a:r>
              <a:rPr lang="fr-FR" sz="1500" b="1" dirty="0">
                <a:solidFill>
                  <a:schemeClr val="tx1"/>
                </a:solidFill>
              </a:rPr>
              <a:t> : </a:t>
            </a:r>
            <a:r>
              <a:rPr lang="fr-FR" sz="1500" dirty="0">
                <a:solidFill>
                  <a:schemeClr val="tx1"/>
                </a:solidFill>
              </a:rPr>
              <a:t>SES + Mathématiques + Histoire-Géographie Géopolitique et Sciences Politiques (HGGSP</a:t>
            </a:r>
            <a:r>
              <a:rPr lang="fr-FR" sz="1500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A61C9589-8D50-492D-A73E-E06CCBD897F8}"/>
              </a:ext>
            </a:extLst>
          </p:cNvPr>
          <p:cNvSpPr/>
          <p:nvPr/>
        </p:nvSpPr>
        <p:spPr>
          <a:xfrm>
            <a:off x="1281653" y="1805282"/>
            <a:ext cx="1664624" cy="536171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HGGSP</a:t>
            </a:r>
          </a:p>
        </p:txBody>
      </p:sp>
      <p:sp>
        <p:nvSpPr>
          <p:cNvPr id="7" name="Rectangle : coins arrondis 6">
            <a:extLst>
              <a:ext uri="{FF2B5EF4-FFF2-40B4-BE49-F238E27FC236}">
                <a16:creationId xmlns="" xmlns:a16="http://schemas.microsoft.com/office/drawing/2014/main" id="{E1FFF76F-7FB2-4502-841D-316AACCF76BD}"/>
              </a:ext>
            </a:extLst>
          </p:cNvPr>
          <p:cNvSpPr/>
          <p:nvPr/>
        </p:nvSpPr>
        <p:spPr>
          <a:xfrm>
            <a:off x="6195580" y="1832953"/>
            <a:ext cx="1664624" cy="536171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b="1" dirty="0">
                <a:solidFill>
                  <a:schemeClr val="tx1"/>
                </a:solidFill>
              </a:rPr>
              <a:t>SES + Maths</a:t>
            </a:r>
          </a:p>
        </p:txBody>
      </p:sp>
      <p:sp>
        <p:nvSpPr>
          <p:cNvPr id="8" name="Rectangle : coins arrondis 7">
            <a:extLst>
              <a:ext uri="{FF2B5EF4-FFF2-40B4-BE49-F238E27FC236}">
                <a16:creationId xmlns="" xmlns:a16="http://schemas.microsoft.com/office/drawing/2014/main" id="{A19E1DE4-0F3A-4178-99B8-4D6445E6C931}"/>
              </a:ext>
            </a:extLst>
          </p:cNvPr>
          <p:cNvSpPr/>
          <p:nvPr/>
        </p:nvSpPr>
        <p:spPr>
          <a:xfrm>
            <a:off x="4712882" y="2584666"/>
            <a:ext cx="2142521" cy="1787723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Economie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MIASHS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Administration publique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Doubles licences Eco/MIASHS, Eco/Maths</a:t>
            </a:r>
          </a:p>
        </p:txBody>
      </p:sp>
      <p:sp>
        <p:nvSpPr>
          <p:cNvPr id="9" name="Rectangle : coins arrondis 8">
            <a:extLst>
              <a:ext uri="{FF2B5EF4-FFF2-40B4-BE49-F238E27FC236}">
                <a16:creationId xmlns="" xmlns:a16="http://schemas.microsoft.com/office/drawing/2014/main" id="{1FBCDDAE-E502-4AD0-A0D8-8CB8CE654D48}"/>
              </a:ext>
            </a:extLst>
          </p:cNvPr>
          <p:cNvSpPr/>
          <p:nvPr/>
        </p:nvSpPr>
        <p:spPr>
          <a:xfrm>
            <a:off x="7153622" y="2608856"/>
            <a:ext cx="1451091" cy="766167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PR</a:t>
            </a:r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ÉPAS</a:t>
            </a:r>
            <a:endParaRPr lang="fr-FR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B/L (LSS)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="" xmlns:a16="http://schemas.microsoft.com/office/drawing/2014/main" id="{EEB245C0-39DB-431B-8986-D66F776148FE}"/>
              </a:ext>
            </a:extLst>
          </p:cNvPr>
          <p:cNvSpPr/>
          <p:nvPr/>
        </p:nvSpPr>
        <p:spPr>
          <a:xfrm>
            <a:off x="4832497" y="4492054"/>
            <a:ext cx="2025503" cy="1379101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Ecoles de commerce (</a:t>
            </a:r>
            <a:r>
              <a:rPr lang="fr-FR" sz="1200" b="1" dirty="0" err="1">
                <a:solidFill>
                  <a:schemeClr val="accent5">
                    <a:lumMod val="50000"/>
                  </a:schemeClr>
                </a:solidFill>
              </a:rPr>
              <a:t>bachelor</a:t>
            </a: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Comptabilité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Banque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Assurance</a:t>
            </a:r>
          </a:p>
        </p:txBody>
      </p:sp>
      <p:sp>
        <p:nvSpPr>
          <p:cNvPr id="12" name="Rectangle : coins arrondis 11">
            <a:extLst>
              <a:ext uri="{FF2B5EF4-FFF2-40B4-BE49-F238E27FC236}">
                <a16:creationId xmlns="" xmlns:a16="http://schemas.microsoft.com/office/drawing/2014/main" id="{D3FE5091-8A2C-4EA7-AC7A-194E83A2DD0C}"/>
              </a:ext>
            </a:extLst>
          </p:cNvPr>
          <p:cNvSpPr/>
          <p:nvPr/>
        </p:nvSpPr>
        <p:spPr>
          <a:xfrm>
            <a:off x="7153622" y="3494702"/>
            <a:ext cx="1451091" cy="1174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Gestion (GEA, GACO)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Commerce (TC)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="" xmlns:a16="http://schemas.microsoft.com/office/drawing/2014/main" id="{B0A1B0F2-12E7-494C-B873-29767BA41EED}"/>
              </a:ext>
            </a:extLst>
          </p:cNvPr>
          <p:cNvSpPr/>
          <p:nvPr/>
        </p:nvSpPr>
        <p:spPr>
          <a:xfrm>
            <a:off x="7153622" y="4768604"/>
            <a:ext cx="1451091" cy="1174790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5">
                    <a:lumMod val="50000"/>
                  </a:schemeClr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Assurance, banque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5">
                    <a:lumMod val="50000"/>
                  </a:schemeClr>
                </a:solidFill>
              </a:rPr>
              <a:t>Comptabilité, gestion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="" xmlns:a16="http://schemas.microsoft.com/office/drawing/2014/main" id="{FFC142C5-9308-4C06-A0EF-386723FB62C4}"/>
              </a:ext>
            </a:extLst>
          </p:cNvPr>
          <p:cNvSpPr/>
          <p:nvPr/>
        </p:nvSpPr>
        <p:spPr>
          <a:xfrm>
            <a:off x="2287429" y="2484880"/>
            <a:ext cx="2281913" cy="2196346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Droit, 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Histoire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Géographie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Sciences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Sciences de l’éducation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</a:rPr>
              <a:t>Infocom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Doubles licences Eco/Hist </a:t>
            </a: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</a:rPr>
              <a:t>Spo</a:t>
            </a: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/Hist Eco/Géo…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4A675368-E493-4387-A6F5-2B1D8DE41D53}"/>
              </a:ext>
            </a:extLst>
          </p:cNvPr>
          <p:cNvSpPr/>
          <p:nvPr/>
        </p:nvSpPr>
        <p:spPr>
          <a:xfrm>
            <a:off x="316375" y="2608856"/>
            <a:ext cx="1624128" cy="1379101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Social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Tourisme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35D8B86-CCD2-41F7-A4A5-0C60E69EF251}"/>
              </a:ext>
            </a:extLst>
          </p:cNvPr>
          <p:cNvSpPr/>
          <p:nvPr/>
        </p:nvSpPr>
        <p:spPr>
          <a:xfrm>
            <a:off x="2287429" y="4730827"/>
            <a:ext cx="2257990" cy="97047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chemeClr val="accent2">
                    <a:lumMod val="75000"/>
                  </a:schemeClr>
                </a:solidFill>
              </a:rPr>
              <a:t>infocom</a:t>
            </a:r>
            <a:endParaRPr lang="fr-FR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Carrières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Carrières juridiques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AE5DDD0B-88F3-4A77-A892-F7AA7765407E}"/>
              </a:ext>
            </a:extLst>
          </p:cNvPr>
          <p:cNvSpPr/>
          <p:nvPr/>
        </p:nvSpPr>
        <p:spPr>
          <a:xfrm>
            <a:off x="395536" y="4156201"/>
            <a:ext cx="1544965" cy="970478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>
                    <a:lumMod val="75000"/>
                  </a:schemeClr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>
                    <a:lumMod val="75000"/>
                  </a:schemeClr>
                </a:solidFill>
              </a:rPr>
              <a:t>Hôtellerie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1D051CCE-9147-486A-914D-190CE3242611}"/>
              </a:ext>
            </a:extLst>
          </p:cNvPr>
          <p:cNvCxnSpPr>
            <a:cxnSpLocks/>
          </p:cNvCxnSpPr>
          <p:nvPr/>
        </p:nvCxnSpPr>
        <p:spPr>
          <a:xfrm flipH="1">
            <a:off x="2945433" y="1931508"/>
            <a:ext cx="848548" cy="20228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3626F7C2-EC99-42B9-9B49-00D69171EA06}"/>
              </a:ext>
            </a:extLst>
          </p:cNvPr>
          <p:cNvCxnSpPr>
            <a:cxnSpLocks/>
          </p:cNvCxnSpPr>
          <p:nvPr/>
        </p:nvCxnSpPr>
        <p:spPr>
          <a:xfrm>
            <a:off x="4626293" y="1186972"/>
            <a:ext cx="0" cy="17729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F2A3FAC1-56F1-4C27-B15F-13D076EFD248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5455591" y="1931509"/>
            <a:ext cx="739989" cy="16953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65754ABB-BB22-4EEA-9079-C763B174D28F}"/>
              </a:ext>
            </a:extLst>
          </p:cNvPr>
          <p:cNvCxnSpPr>
            <a:stCxn id="5" idx="2"/>
          </p:cNvCxnSpPr>
          <p:nvPr/>
        </p:nvCxnSpPr>
        <p:spPr>
          <a:xfrm>
            <a:off x="2113965" y="2341453"/>
            <a:ext cx="0" cy="289438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119C179A-E0BA-4031-8BD2-AD6156C52279}"/>
              </a:ext>
            </a:extLst>
          </p:cNvPr>
          <p:cNvCxnSpPr/>
          <p:nvPr/>
        </p:nvCxnSpPr>
        <p:spPr>
          <a:xfrm>
            <a:off x="2113965" y="5235841"/>
            <a:ext cx="17132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06E36AFD-E244-4535-90E4-6A27B059C13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1940501" y="4641440"/>
            <a:ext cx="17560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="" xmlns:a16="http://schemas.microsoft.com/office/drawing/2014/main" id="{180B87D5-51E5-4846-B704-A81E4A2E7F51}"/>
              </a:ext>
            </a:extLst>
          </p:cNvPr>
          <p:cNvCxnSpPr/>
          <p:nvPr/>
        </p:nvCxnSpPr>
        <p:spPr>
          <a:xfrm>
            <a:off x="1940501" y="3429000"/>
            <a:ext cx="346928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4" name="Connecteur droit 33">
            <a:extLst>
              <a:ext uri="{FF2B5EF4-FFF2-40B4-BE49-F238E27FC236}">
                <a16:creationId xmlns="" xmlns:a16="http://schemas.microsoft.com/office/drawing/2014/main" id="{0A4ADC97-D587-4B88-B6E5-AF4545A195EA}"/>
              </a:ext>
            </a:extLst>
          </p:cNvPr>
          <p:cNvCxnSpPr>
            <a:cxnSpLocks/>
          </p:cNvCxnSpPr>
          <p:nvPr/>
        </p:nvCxnSpPr>
        <p:spPr>
          <a:xfrm>
            <a:off x="7004512" y="2359775"/>
            <a:ext cx="0" cy="265592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5" name="Connecteur droit 44">
            <a:extLst>
              <a:ext uri="{FF2B5EF4-FFF2-40B4-BE49-F238E27FC236}">
                <a16:creationId xmlns="" xmlns:a16="http://schemas.microsoft.com/office/drawing/2014/main" id="{B1E1437F-E062-44AF-BAAF-FA3C9063C94B}"/>
              </a:ext>
            </a:extLst>
          </p:cNvPr>
          <p:cNvCxnSpPr/>
          <p:nvPr/>
        </p:nvCxnSpPr>
        <p:spPr>
          <a:xfrm flipH="1">
            <a:off x="6858001" y="5015699"/>
            <a:ext cx="295622" cy="419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7" name="Connecteur droit 46">
            <a:extLst>
              <a:ext uri="{FF2B5EF4-FFF2-40B4-BE49-F238E27FC236}">
                <a16:creationId xmlns="" xmlns:a16="http://schemas.microsoft.com/office/drawing/2014/main" id="{C1715CE1-DBDF-442A-85A1-06D9FC07708B}"/>
              </a:ext>
            </a:extLst>
          </p:cNvPr>
          <p:cNvCxnSpPr>
            <a:cxnSpLocks/>
            <a:stCxn id="9" idx="1"/>
          </p:cNvCxnSpPr>
          <p:nvPr/>
        </p:nvCxnSpPr>
        <p:spPr>
          <a:xfrm flipH="1">
            <a:off x="6855402" y="2991940"/>
            <a:ext cx="298220" cy="119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49" name="Connecteur droit 48">
            <a:extLst>
              <a:ext uri="{FF2B5EF4-FFF2-40B4-BE49-F238E27FC236}">
                <a16:creationId xmlns="" xmlns:a16="http://schemas.microsoft.com/office/drawing/2014/main" id="{1D87F5D4-4AB5-4CA0-8B51-C51775198509}"/>
              </a:ext>
            </a:extLst>
          </p:cNvPr>
          <p:cNvCxnSpPr>
            <a:endCxn id="12" idx="1"/>
          </p:cNvCxnSpPr>
          <p:nvPr/>
        </p:nvCxnSpPr>
        <p:spPr>
          <a:xfrm>
            <a:off x="7004512" y="4078120"/>
            <a:ext cx="149110" cy="3977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4252B31A-D978-4D60-9505-6E2511B5D1C2}"/>
              </a:ext>
            </a:extLst>
          </p:cNvPr>
          <p:cNvSpPr txBox="1"/>
          <p:nvPr/>
        </p:nvSpPr>
        <p:spPr>
          <a:xfrm>
            <a:off x="243605" y="5413532"/>
            <a:ext cx="18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accent2">
                    <a:lumMod val="50000"/>
                  </a:schemeClr>
                </a:solidFill>
              </a:rPr>
              <a:t>D’autres orientations seraient envisageables avec l’option Maths complémentaires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="" xmlns:a16="http://schemas.microsoft.com/office/drawing/2014/main" id="{A4BC97FE-F349-3440-B58F-6142963F423F}"/>
              </a:ext>
            </a:extLst>
          </p:cNvPr>
          <p:cNvSpPr/>
          <p:nvPr/>
        </p:nvSpPr>
        <p:spPr>
          <a:xfrm>
            <a:off x="3793981" y="1485527"/>
            <a:ext cx="1664624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/>
                </a:solidFill>
              </a:rPr>
              <a:t>2 spécialités </a:t>
            </a:r>
          </a:p>
          <a:p>
            <a:pPr algn="ctr"/>
            <a:r>
              <a:rPr lang="fr-FR" sz="1350" b="1" dirty="0">
                <a:solidFill>
                  <a:schemeClr val="tx1"/>
                </a:solidFill>
              </a:rPr>
              <a:t>en Terminale</a:t>
            </a:r>
          </a:p>
        </p:txBody>
      </p:sp>
    </p:spTree>
    <p:extLst>
      <p:ext uri="{BB962C8B-B14F-4D97-AF65-F5344CB8AC3E}">
        <p14:creationId xmlns:p14="http://schemas.microsoft.com/office/powerpoint/2010/main" xmlns="" val="248597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F113F9D7-8FE7-431D-A864-FCB44AE9A4DA}"/>
              </a:ext>
            </a:extLst>
          </p:cNvPr>
          <p:cNvSpPr/>
          <p:nvPr/>
        </p:nvSpPr>
        <p:spPr>
          <a:xfrm>
            <a:off x="471499" y="578785"/>
            <a:ext cx="8161020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3 spécialités en 1</a:t>
            </a:r>
            <a:r>
              <a:rPr lang="fr-FR" sz="1500" b="1" baseline="30000" dirty="0">
                <a:solidFill>
                  <a:schemeClr val="tx1"/>
                </a:solidFill>
              </a:rPr>
              <a:t>ere </a:t>
            </a:r>
            <a:r>
              <a:rPr lang="fr-FR" sz="1500" b="1" dirty="0">
                <a:solidFill>
                  <a:schemeClr val="tx1"/>
                </a:solidFill>
              </a:rPr>
              <a:t>: </a:t>
            </a:r>
            <a:r>
              <a:rPr lang="fr-FR" sz="1500" dirty="0">
                <a:solidFill>
                  <a:schemeClr val="tx1"/>
                </a:solidFill>
              </a:rPr>
              <a:t>SES + Humanités, Littérature et Philosophie + Langues Littératures et Cultures Etrangères (LLCE-Anglais)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A61C9589-8D50-492D-A73E-E06CCBD897F8}"/>
              </a:ext>
            </a:extLst>
          </p:cNvPr>
          <p:cNvSpPr/>
          <p:nvPr/>
        </p:nvSpPr>
        <p:spPr>
          <a:xfrm>
            <a:off x="1283797" y="1856316"/>
            <a:ext cx="1664624" cy="53617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LLCE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="" xmlns:a16="http://schemas.microsoft.com/office/drawing/2014/main" id="{E950C82F-A1BC-47DD-826B-D9A35C08E421}"/>
              </a:ext>
            </a:extLst>
          </p:cNvPr>
          <p:cNvSpPr/>
          <p:nvPr/>
        </p:nvSpPr>
        <p:spPr>
          <a:xfrm>
            <a:off x="3549275" y="1367159"/>
            <a:ext cx="1664624" cy="536171"/>
          </a:xfrm>
          <a:prstGeom prst="roundRect">
            <a:avLst/>
          </a:prstGeom>
          <a:solidFill>
            <a:schemeClr val="bg1"/>
          </a:solidFill>
          <a:ln>
            <a:solidFill>
              <a:schemeClr val="tx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350" b="1" dirty="0">
                <a:solidFill>
                  <a:schemeClr val="tx1"/>
                </a:solidFill>
              </a:rPr>
              <a:t>2 spécialités en Terminale</a:t>
            </a:r>
          </a:p>
        </p:txBody>
      </p:sp>
      <p:sp>
        <p:nvSpPr>
          <p:cNvPr id="14" name="Rectangle : coins arrondis 13">
            <a:extLst>
              <a:ext uri="{FF2B5EF4-FFF2-40B4-BE49-F238E27FC236}">
                <a16:creationId xmlns="" xmlns:a16="http://schemas.microsoft.com/office/drawing/2014/main" id="{FFC142C5-9308-4C06-A0EF-386723FB62C4}"/>
              </a:ext>
            </a:extLst>
          </p:cNvPr>
          <p:cNvSpPr/>
          <p:nvPr/>
        </p:nvSpPr>
        <p:spPr>
          <a:xfrm>
            <a:off x="2287429" y="2494480"/>
            <a:ext cx="1958244" cy="217714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LEA, LLCE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Lettres/Langues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Droit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AES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7030A0"/>
                </a:solidFill>
              </a:rPr>
              <a:t>Infocom</a:t>
            </a:r>
            <a:endParaRPr lang="fr-FR" sz="1200" b="1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Double licence : Droit/Anglais</a:t>
            </a:r>
          </a:p>
        </p:txBody>
      </p:sp>
      <p:sp>
        <p:nvSpPr>
          <p:cNvPr id="16" name="Rectangle : coins arrondis 15">
            <a:extLst>
              <a:ext uri="{FF2B5EF4-FFF2-40B4-BE49-F238E27FC236}">
                <a16:creationId xmlns="" xmlns:a16="http://schemas.microsoft.com/office/drawing/2014/main" id="{4A675368-E493-4387-A6F5-2B1D8DE41D53}"/>
              </a:ext>
            </a:extLst>
          </p:cNvPr>
          <p:cNvSpPr/>
          <p:nvPr/>
        </p:nvSpPr>
        <p:spPr>
          <a:xfrm>
            <a:off x="329185" y="2608856"/>
            <a:ext cx="1611317" cy="1379101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Hôtellerie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Tourisme</a:t>
            </a:r>
          </a:p>
        </p:txBody>
      </p:sp>
      <p:sp>
        <p:nvSpPr>
          <p:cNvPr id="17" name="Rectangle : coins arrondis 16">
            <a:extLst>
              <a:ext uri="{FF2B5EF4-FFF2-40B4-BE49-F238E27FC236}">
                <a16:creationId xmlns="" xmlns:a16="http://schemas.microsoft.com/office/drawing/2014/main" id="{B35D8B86-CCD2-41F7-A4A5-0C60E69EF251}"/>
              </a:ext>
            </a:extLst>
          </p:cNvPr>
          <p:cNvSpPr/>
          <p:nvPr/>
        </p:nvSpPr>
        <p:spPr>
          <a:xfrm>
            <a:off x="2287429" y="4832982"/>
            <a:ext cx="1958244" cy="766167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rgbClr val="7030A0"/>
                </a:solidFill>
              </a:rPr>
              <a:t>infocom</a:t>
            </a:r>
            <a:endParaRPr lang="fr-FR" sz="1200" b="1" dirty="0">
              <a:solidFill>
                <a:srgbClr val="7030A0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Carrières juridiques</a:t>
            </a:r>
          </a:p>
        </p:txBody>
      </p:sp>
      <p:sp>
        <p:nvSpPr>
          <p:cNvPr id="18" name="Rectangle : coins arrondis 17">
            <a:extLst>
              <a:ext uri="{FF2B5EF4-FFF2-40B4-BE49-F238E27FC236}">
                <a16:creationId xmlns="" xmlns:a16="http://schemas.microsoft.com/office/drawing/2014/main" id="{AE5DDD0B-88F3-4A77-A892-F7AA7765407E}"/>
              </a:ext>
            </a:extLst>
          </p:cNvPr>
          <p:cNvSpPr/>
          <p:nvPr/>
        </p:nvSpPr>
        <p:spPr>
          <a:xfrm>
            <a:off x="348618" y="4156201"/>
            <a:ext cx="1591884" cy="970478"/>
          </a:xfrm>
          <a:prstGeom prst="round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rgbClr val="7030A0"/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7030A0"/>
                </a:solidFill>
              </a:rPr>
              <a:t>Hôtellerie</a:t>
            </a:r>
          </a:p>
        </p:txBody>
      </p:sp>
      <p:cxnSp>
        <p:nvCxnSpPr>
          <p:cNvPr id="20" name="Connecteur droit 19">
            <a:extLst>
              <a:ext uri="{FF2B5EF4-FFF2-40B4-BE49-F238E27FC236}">
                <a16:creationId xmlns="" xmlns:a16="http://schemas.microsoft.com/office/drawing/2014/main" id="{1D051CCE-9147-486A-914D-190CE3242611}"/>
              </a:ext>
            </a:extLst>
          </p:cNvPr>
          <p:cNvCxnSpPr>
            <a:cxnSpLocks/>
          </p:cNvCxnSpPr>
          <p:nvPr/>
        </p:nvCxnSpPr>
        <p:spPr>
          <a:xfrm flipH="1">
            <a:off x="2948421" y="1869851"/>
            <a:ext cx="600854" cy="20991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>
            <a:extLst>
              <a:ext uri="{FF2B5EF4-FFF2-40B4-BE49-F238E27FC236}">
                <a16:creationId xmlns="" xmlns:a16="http://schemas.microsoft.com/office/drawing/2014/main" id="{3626F7C2-EC99-42B9-9B49-00D69171EA06}"/>
              </a:ext>
            </a:extLst>
          </p:cNvPr>
          <p:cNvCxnSpPr>
            <a:cxnSpLocks/>
          </p:cNvCxnSpPr>
          <p:nvPr/>
        </p:nvCxnSpPr>
        <p:spPr>
          <a:xfrm>
            <a:off x="4377986" y="1120918"/>
            <a:ext cx="0" cy="177297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>
            <a:extLst>
              <a:ext uri="{FF2B5EF4-FFF2-40B4-BE49-F238E27FC236}">
                <a16:creationId xmlns="" xmlns:a16="http://schemas.microsoft.com/office/drawing/2014/main" id="{F2A3FAC1-56F1-4C27-B15F-13D076EFD248}"/>
              </a:ext>
            </a:extLst>
          </p:cNvPr>
          <p:cNvCxnSpPr>
            <a:cxnSpLocks/>
          </p:cNvCxnSpPr>
          <p:nvPr/>
        </p:nvCxnSpPr>
        <p:spPr>
          <a:xfrm flipH="1" flipV="1">
            <a:off x="5213898" y="1888749"/>
            <a:ext cx="389659" cy="24275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>
            <a:extLst>
              <a:ext uri="{FF2B5EF4-FFF2-40B4-BE49-F238E27FC236}">
                <a16:creationId xmlns="" xmlns:a16="http://schemas.microsoft.com/office/drawing/2014/main" id="{65754ABB-BB22-4EEA-9079-C763B174D28F}"/>
              </a:ext>
            </a:extLst>
          </p:cNvPr>
          <p:cNvCxnSpPr>
            <a:stCxn id="5" idx="2"/>
          </p:cNvCxnSpPr>
          <p:nvPr/>
        </p:nvCxnSpPr>
        <p:spPr>
          <a:xfrm>
            <a:off x="2116109" y="2392487"/>
            <a:ext cx="0" cy="28943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28" name="Connecteur droit 27">
            <a:extLst>
              <a:ext uri="{FF2B5EF4-FFF2-40B4-BE49-F238E27FC236}">
                <a16:creationId xmlns="" xmlns:a16="http://schemas.microsoft.com/office/drawing/2014/main" id="{119C179A-E0BA-4031-8BD2-AD6156C52279}"/>
              </a:ext>
            </a:extLst>
          </p:cNvPr>
          <p:cNvCxnSpPr/>
          <p:nvPr/>
        </p:nvCxnSpPr>
        <p:spPr>
          <a:xfrm>
            <a:off x="2116109" y="5300409"/>
            <a:ext cx="17132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0" name="Connecteur droit 29">
            <a:extLst>
              <a:ext uri="{FF2B5EF4-FFF2-40B4-BE49-F238E27FC236}">
                <a16:creationId xmlns="" xmlns:a16="http://schemas.microsoft.com/office/drawing/2014/main" id="{06E36AFD-E244-4535-90E4-6A27B059C13C}"/>
              </a:ext>
            </a:extLst>
          </p:cNvPr>
          <p:cNvCxnSpPr>
            <a:cxnSpLocks/>
            <a:endCxn id="18" idx="3"/>
          </p:cNvCxnSpPr>
          <p:nvPr/>
        </p:nvCxnSpPr>
        <p:spPr>
          <a:xfrm flipH="1">
            <a:off x="1940502" y="4641440"/>
            <a:ext cx="17560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2" name="Connecteur droit 31">
            <a:extLst>
              <a:ext uri="{FF2B5EF4-FFF2-40B4-BE49-F238E27FC236}">
                <a16:creationId xmlns="" xmlns:a16="http://schemas.microsoft.com/office/drawing/2014/main" id="{180B87D5-51E5-4846-B704-A81E4A2E7F51}"/>
              </a:ext>
            </a:extLst>
          </p:cNvPr>
          <p:cNvCxnSpPr/>
          <p:nvPr/>
        </p:nvCxnSpPr>
        <p:spPr>
          <a:xfrm>
            <a:off x="1940501" y="3429000"/>
            <a:ext cx="34692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54" name="ZoneTexte 53">
            <a:extLst>
              <a:ext uri="{FF2B5EF4-FFF2-40B4-BE49-F238E27FC236}">
                <a16:creationId xmlns="" xmlns:a16="http://schemas.microsoft.com/office/drawing/2014/main" id="{4252B31A-D978-4D60-9505-6E2511B5D1C2}"/>
              </a:ext>
            </a:extLst>
          </p:cNvPr>
          <p:cNvSpPr txBox="1"/>
          <p:nvPr/>
        </p:nvSpPr>
        <p:spPr>
          <a:xfrm>
            <a:off x="348617" y="5586901"/>
            <a:ext cx="187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i="1" dirty="0">
                <a:solidFill>
                  <a:schemeClr val="accent2">
                    <a:lumMod val="50000"/>
                  </a:schemeClr>
                </a:solidFill>
              </a:rPr>
              <a:t>D’autres orientations seraient envisageables avec l’option Maths complémentaires</a:t>
            </a:r>
          </a:p>
        </p:txBody>
      </p:sp>
      <p:sp>
        <p:nvSpPr>
          <p:cNvPr id="27" name="Rectangle : coins arrondis 26">
            <a:extLst>
              <a:ext uri="{FF2B5EF4-FFF2-40B4-BE49-F238E27FC236}">
                <a16:creationId xmlns="" xmlns:a16="http://schemas.microsoft.com/office/drawing/2014/main" id="{CF287647-B312-4B0B-ABC4-71EAFF3A6426}"/>
              </a:ext>
            </a:extLst>
          </p:cNvPr>
          <p:cNvSpPr/>
          <p:nvPr/>
        </p:nvSpPr>
        <p:spPr>
          <a:xfrm>
            <a:off x="5507519" y="1863422"/>
            <a:ext cx="1664624" cy="5361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>
                <a:solidFill>
                  <a:schemeClr val="tx1"/>
                </a:solidFill>
              </a:rPr>
              <a:t>SES + HUMANITES</a:t>
            </a:r>
          </a:p>
        </p:txBody>
      </p:sp>
      <p:sp>
        <p:nvSpPr>
          <p:cNvPr id="29" name="Rectangle : coins arrondis 28">
            <a:extLst>
              <a:ext uri="{FF2B5EF4-FFF2-40B4-BE49-F238E27FC236}">
                <a16:creationId xmlns="" xmlns:a16="http://schemas.microsoft.com/office/drawing/2014/main" id="{322D98BD-6AF2-4F78-9256-1D8AE4180ED8}"/>
              </a:ext>
            </a:extLst>
          </p:cNvPr>
          <p:cNvSpPr/>
          <p:nvPr/>
        </p:nvSpPr>
        <p:spPr>
          <a:xfrm>
            <a:off x="4665258" y="2805567"/>
            <a:ext cx="1506941" cy="9704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ÉCOLES</a:t>
            </a:r>
            <a:endParaRPr lang="fr-FR" sz="1500" b="1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IEP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Journalisme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chemeClr val="accent2"/>
                </a:solidFill>
              </a:rPr>
              <a:t>infocom</a:t>
            </a:r>
            <a:endParaRPr lang="fr-FR" sz="1200" b="1" dirty="0">
              <a:solidFill>
                <a:schemeClr val="accent2"/>
              </a:solidFill>
            </a:endParaRPr>
          </a:p>
        </p:txBody>
      </p:sp>
      <p:sp>
        <p:nvSpPr>
          <p:cNvPr id="31" name="Rectangle : coins arrondis 30">
            <a:extLst>
              <a:ext uri="{FF2B5EF4-FFF2-40B4-BE49-F238E27FC236}">
                <a16:creationId xmlns="" xmlns:a16="http://schemas.microsoft.com/office/drawing/2014/main" id="{54966C82-8E1D-4942-815D-182C41541C7D}"/>
              </a:ext>
            </a:extLst>
          </p:cNvPr>
          <p:cNvSpPr/>
          <p:nvPr/>
        </p:nvSpPr>
        <p:spPr>
          <a:xfrm>
            <a:off x="6519126" y="4723227"/>
            <a:ext cx="2094158" cy="9704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BUT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 err="1">
                <a:solidFill>
                  <a:schemeClr val="accent2"/>
                </a:solidFill>
              </a:rPr>
              <a:t>infocom</a:t>
            </a:r>
            <a:endParaRPr lang="fr-FR" sz="1200" b="1" dirty="0">
              <a:solidFill>
                <a:schemeClr val="accent2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Carrières sociales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Carrières juridiques</a:t>
            </a:r>
          </a:p>
        </p:txBody>
      </p:sp>
      <p:sp>
        <p:nvSpPr>
          <p:cNvPr id="33" name="Rectangle : coins arrondis 32">
            <a:extLst>
              <a:ext uri="{FF2B5EF4-FFF2-40B4-BE49-F238E27FC236}">
                <a16:creationId xmlns="" xmlns:a16="http://schemas.microsoft.com/office/drawing/2014/main" id="{06FAE8DF-A34B-40BD-ACD8-426698FB0A2E}"/>
              </a:ext>
            </a:extLst>
          </p:cNvPr>
          <p:cNvSpPr/>
          <p:nvPr/>
        </p:nvSpPr>
        <p:spPr>
          <a:xfrm>
            <a:off x="4546806" y="3908275"/>
            <a:ext cx="1617419" cy="970478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BTS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Communication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Tourisme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Hôtellerie</a:t>
            </a:r>
          </a:p>
        </p:txBody>
      </p:sp>
      <p:cxnSp>
        <p:nvCxnSpPr>
          <p:cNvPr id="35" name="Connecteur droit 34">
            <a:extLst>
              <a:ext uri="{FF2B5EF4-FFF2-40B4-BE49-F238E27FC236}">
                <a16:creationId xmlns="" xmlns:a16="http://schemas.microsoft.com/office/drawing/2014/main" id="{BF0C24BA-ACA6-4069-AA05-49FBE16D626F}"/>
              </a:ext>
            </a:extLst>
          </p:cNvPr>
          <p:cNvCxnSpPr>
            <a:stCxn id="27" idx="2"/>
          </p:cNvCxnSpPr>
          <p:nvPr/>
        </p:nvCxnSpPr>
        <p:spPr>
          <a:xfrm>
            <a:off x="6339831" y="2399593"/>
            <a:ext cx="0" cy="2894388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Connecteur droit 35">
            <a:extLst>
              <a:ext uri="{FF2B5EF4-FFF2-40B4-BE49-F238E27FC236}">
                <a16:creationId xmlns="" xmlns:a16="http://schemas.microsoft.com/office/drawing/2014/main" id="{461E5E30-AA2E-418B-B98D-0870361068D5}"/>
              </a:ext>
            </a:extLst>
          </p:cNvPr>
          <p:cNvCxnSpPr>
            <a:cxnSpLocks/>
            <a:endCxn id="33" idx="3"/>
          </p:cNvCxnSpPr>
          <p:nvPr/>
        </p:nvCxnSpPr>
        <p:spPr>
          <a:xfrm flipH="1">
            <a:off x="6164225" y="4393514"/>
            <a:ext cx="175608" cy="34023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7" name="Connecteur droit 36">
            <a:extLst>
              <a:ext uri="{FF2B5EF4-FFF2-40B4-BE49-F238E27FC236}">
                <a16:creationId xmlns="" xmlns:a16="http://schemas.microsoft.com/office/drawing/2014/main" id="{F62BFC73-7207-4FD2-94BA-FB91368A0367}"/>
              </a:ext>
            </a:extLst>
          </p:cNvPr>
          <p:cNvCxnSpPr/>
          <p:nvPr/>
        </p:nvCxnSpPr>
        <p:spPr>
          <a:xfrm>
            <a:off x="6172198" y="3421400"/>
            <a:ext cx="3469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8" name="Rectangle : coins arrondis 17">
            <a:extLst>
              <a:ext uri="{FF2B5EF4-FFF2-40B4-BE49-F238E27FC236}">
                <a16:creationId xmlns="" xmlns:a16="http://schemas.microsoft.com/office/drawing/2014/main" id="{9CA55E0C-9C84-4DB4-B2C7-B8D87E15071F}"/>
              </a:ext>
            </a:extLst>
          </p:cNvPr>
          <p:cNvSpPr/>
          <p:nvPr/>
        </p:nvSpPr>
        <p:spPr>
          <a:xfrm>
            <a:off x="4715791" y="5010984"/>
            <a:ext cx="1451091" cy="766167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PREPAS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ENS D1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Littéraires</a:t>
            </a:r>
          </a:p>
        </p:txBody>
      </p:sp>
      <p:cxnSp>
        <p:nvCxnSpPr>
          <p:cNvPr id="39" name="Connecteur droit 38">
            <a:extLst>
              <a:ext uri="{FF2B5EF4-FFF2-40B4-BE49-F238E27FC236}">
                <a16:creationId xmlns="" xmlns:a16="http://schemas.microsoft.com/office/drawing/2014/main" id="{0EF7EC65-D43C-4A62-9DBA-D856E1BFA1B2}"/>
              </a:ext>
            </a:extLst>
          </p:cNvPr>
          <p:cNvCxnSpPr/>
          <p:nvPr/>
        </p:nvCxnSpPr>
        <p:spPr>
          <a:xfrm>
            <a:off x="6158908" y="5274123"/>
            <a:ext cx="346928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0" name="Rectangle : coins arrondis 39">
            <a:extLst>
              <a:ext uri="{FF2B5EF4-FFF2-40B4-BE49-F238E27FC236}">
                <a16:creationId xmlns="" xmlns:a16="http://schemas.microsoft.com/office/drawing/2014/main" id="{643D43AD-D9A8-49DE-9E0D-0F809E880949}"/>
              </a:ext>
            </a:extLst>
          </p:cNvPr>
          <p:cNvSpPr/>
          <p:nvPr/>
        </p:nvSpPr>
        <p:spPr>
          <a:xfrm>
            <a:off x="6515439" y="2573980"/>
            <a:ext cx="2233025" cy="1992035"/>
          </a:xfrm>
          <a:prstGeom prst="round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fr-FR" sz="1500" b="1" dirty="0">
                <a:solidFill>
                  <a:schemeClr val="accent2"/>
                </a:solidFill>
              </a:rPr>
              <a:t>LICENCES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Droit, 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Sociologie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Philosophie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Economie-gestion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Sciences de l’éducation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chemeClr val="accent2"/>
                </a:solidFill>
              </a:rPr>
              <a:t>Doubles licences : Philo/Sciences po Philo/droit Philo/Eco</a:t>
            </a:r>
          </a:p>
        </p:txBody>
      </p:sp>
    </p:spTree>
    <p:extLst>
      <p:ext uri="{BB962C8B-B14F-4D97-AF65-F5344CB8AC3E}">
        <p14:creationId xmlns:p14="http://schemas.microsoft.com/office/powerpoint/2010/main" xmlns="" val="96196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2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683568" y="908720"/>
            <a:ext cx="4176464" cy="4032448"/>
          </a:xfrm>
          <a:prstGeom prst="ellipse">
            <a:avLst/>
          </a:prstGeom>
          <a:solidFill>
            <a:schemeClr val="accent5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fr-FR" sz="4800" dirty="0"/>
              <a:t>Economie</a:t>
            </a:r>
          </a:p>
        </p:txBody>
      </p:sp>
      <p:sp>
        <p:nvSpPr>
          <p:cNvPr id="5" name="Ellipse 4"/>
          <p:cNvSpPr/>
          <p:nvPr/>
        </p:nvSpPr>
        <p:spPr>
          <a:xfrm>
            <a:off x="4283968" y="1412776"/>
            <a:ext cx="3888432" cy="4032448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r"/>
            <a:r>
              <a:rPr lang="fr-FR" sz="4800" dirty="0"/>
              <a:t>Sociologie</a:t>
            </a:r>
          </a:p>
        </p:txBody>
      </p:sp>
      <p:sp>
        <p:nvSpPr>
          <p:cNvPr id="6" name="Ellipse 5"/>
          <p:cNvSpPr/>
          <p:nvPr/>
        </p:nvSpPr>
        <p:spPr>
          <a:xfrm>
            <a:off x="1979712" y="3501008"/>
            <a:ext cx="3456384" cy="32403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4800" dirty="0"/>
              <a:t>Science politique</a:t>
            </a:r>
            <a:endParaRPr lang="fr-FR" sz="6000" dirty="0"/>
          </a:p>
        </p:txBody>
      </p:sp>
      <p:sp>
        <p:nvSpPr>
          <p:cNvPr id="2" name="ZoneTexte 1">
            <a:extLst>
              <a:ext uri="{FF2B5EF4-FFF2-40B4-BE49-F238E27FC236}">
                <a16:creationId xmlns="" xmlns:a16="http://schemas.microsoft.com/office/drawing/2014/main" id="{5E51B933-2286-DB4F-9903-123FDB74CDB8}"/>
              </a:ext>
            </a:extLst>
          </p:cNvPr>
          <p:cNvSpPr txBox="1"/>
          <p:nvPr/>
        </p:nvSpPr>
        <p:spPr>
          <a:xfrm>
            <a:off x="4013702" y="514417"/>
            <a:ext cx="40321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600" dirty="0"/>
              <a:t>Les SES, 3 disciplines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5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62445" y="1038054"/>
            <a:ext cx="7419110" cy="517936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SES, pour mieux comprendre le monde actuel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FD7100A-E8C5-410F-B89E-4966AF6B0B54}"/>
              </a:ext>
            </a:extLst>
          </p:cNvPr>
          <p:cNvSpPr txBox="1"/>
          <p:nvPr/>
        </p:nvSpPr>
        <p:spPr>
          <a:xfrm>
            <a:off x="1259632" y="2420888"/>
            <a:ext cx="6624736" cy="3139321"/>
          </a:xfrm>
          <a:prstGeom prst="rect">
            <a:avLst/>
          </a:prstGeom>
          <a:solidFill>
            <a:schemeClr val="bg1"/>
          </a:solidFill>
          <a:ln w="76200" cap="rnd" cmpd="thickThin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Pour les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élèves curieux du fonctionnement de l’économie, de la société et du monde politique</a:t>
            </a: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Une approche pluridisciplinaire 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qui permet de mieux comprendre le monde actuel.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Une discipline qui permet de développer des compétences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variées</a:t>
            </a: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: analyse de documents, l’argumentation, la rédaction, esprit de synthèse, etc.</a:t>
            </a:r>
          </a:p>
          <a:p>
            <a:pPr algn="just"/>
            <a:endParaRPr lang="fr-FR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317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62445" y="1038054"/>
            <a:ext cx="7419110" cy="80677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SES en seconde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Un enseignement du tronc commun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FD7100A-E8C5-410F-B89E-4966AF6B0B54}"/>
              </a:ext>
            </a:extLst>
          </p:cNvPr>
          <p:cNvSpPr txBox="1"/>
          <p:nvPr/>
        </p:nvSpPr>
        <p:spPr>
          <a:xfrm>
            <a:off x="1331640" y="2852936"/>
            <a:ext cx="6120680" cy="2031325"/>
          </a:xfrm>
          <a:prstGeom prst="rect">
            <a:avLst/>
          </a:prstGeom>
          <a:solidFill>
            <a:schemeClr val="bg1"/>
          </a:solidFill>
          <a:ln w="76200" cap="rnd" cmpd="thickThin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1,5h hebdomadaire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Au lycée Jean Macé 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 h en classe entière chaque semaine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1 h en groupe toutes les deux semaines</a:t>
            </a:r>
          </a:p>
          <a:p>
            <a:pPr lvl="1"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6861219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2912797" y="620688"/>
            <a:ext cx="3462419" cy="517936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 programme de SES 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en Seconde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6AE43DF2-9C9B-BA4E-A3C8-7ED22551A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917282475"/>
              </p:ext>
            </p:extLst>
          </p:nvPr>
        </p:nvGraphicFramePr>
        <p:xfrm>
          <a:off x="395534" y="1412776"/>
          <a:ext cx="8496943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11">
            <a:extLst>
              <a:ext uri="{FF2B5EF4-FFF2-40B4-BE49-F238E27FC236}">
                <a16:creationId xmlns="" xmlns:a16="http://schemas.microsoft.com/office/drawing/2014/main" id="{0E47C22D-92B0-0A47-B088-78F7E9F93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7286" y="5866040"/>
            <a:ext cx="1530100" cy="69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>
            <a:extLst>
              <a:ext uri="{FF2B5EF4-FFF2-40B4-BE49-F238E27FC236}">
                <a16:creationId xmlns="" xmlns:a16="http://schemas.microsoft.com/office/drawing/2014/main" id="{0400148B-5BD3-524B-BE88-A7BC06C05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96640" y="1990400"/>
            <a:ext cx="935777" cy="9334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="" xmlns:a16="http://schemas.microsoft.com/office/drawing/2014/main" id="{7BF886A8-8603-EA4A-BD51-2C144C803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054162"/>
            <a:ext cx="1453972" cy="814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>
            <a:extLst>
              <a:ext uri="{FF2B5EF4-FFF2-40B4-BE49-F238E27FC236}">
                <a16:creationId xmlns="" xmlns:a16="http://schemas.microsoft.com/office/drawing/2014/main" id="{C35CE52C-640A-1241-80B5-78BD24BF1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4" y="4005064"/>
            <a:ext cx="1238946" cy="875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>
            <a:extLst>
              <a:ext uri="{FF2B5EF4-FFF2-40B4-BE49-F238E27FC236}">
                <a16:creationId xmlns="" xmlns:a16="http://schemas.microsoft.com/office/drawing/2014/main" id="{9506CE03-4C8F-794C-87D7-77EF5B3DDE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9698" y="5225831"/>
            <a:ext cx="1226650" cy="9149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 15" descr="Une image contenant texte&#10;&#10;Description générée automatiquement">
            <a:extLst>
              <a:ext uri="{FF2B5EF4-FFF2-40B4-BE49-F238E27FC236}">
                <a16:creationId xmlns="" xmlns:a16="http://schemas.microsoft.com/office/drawing/2014/main" id="{B0C5E56A-5691-5E40-841B-551719F026B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5256" y="2387888"/>
            <a:ext cx="887767" cy="877717"/>
          </a:xfrm>
          <a:prstGeom prst="rect">
            <a:avLst/>
          </a:prstGeom>
        </p:spPr>
      </p:pic>
      <p:pic>
        <p:nvPicPr>
          <p:cNvPr id="17" name="Picture 8">
            <a:extLst>
              <a:ext uri="{FF2B5EF4-FFF2-40B4-BE49-F238E27FC236}">
                <a16:creationId xmlns="" xmlns:a16="http://schemas.microsoft.com/office/drawing/2014/main" id="{316D90A0-ADA3-844C-8C23-5D989A3BF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85080"/>
            <a:ext cx="1279514" cy="59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F8747EA9-7934-6744-B978-79AACF142E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054" y="2190366"/>
            <a:ext cx="648072" cy="974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4C616F2A-262C-AD4D-912B-D8E4F649D0F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2910" y="2078309"/>
            <a:ext cx="649426" cy="1099650"/>
          </a:xfrm>
          <a:prstGeom prst="rect">
            <a:avLst/>
          </a:prstGeom>
        </p:spPr>
      </p:pic>
      <p:pic>
        <p:nvPicPr>
          <p:cNvPr id="1026" name="Picture 2" descr="Que faisaient les précédents présidents français à 39 ans?">
            <a:extLst>
              <a:ext uri="{FF2B5EF4-FFF2-40B4-BE49-F238E27FC236}">
                <a16:creationId xmlns="" xmlns:a16="http://schemas.microsoft.com/office/drawing/2014/main" id="{70F69F0A-0D00-7A4B-AD43-D1653E235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62524" y="4676589"/>
            <a:ext cx="1354584" cy="1033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1348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27584" y="889132"/>
            <a:ext cx="7419110" cy="567342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La nouvelle voie générale au lycée</a:t>
            </a:r>
          </a:p>
        </p:txBody>
      </p:sp>
      <p:sp>
        <p:nvSpPr>
          <p:cNvPr id="2" name="Rectangle : coins arrondis 1">
            <a:extLst>
              <a:ext uri="{FF2B5EF4-FFF2-40B4-BE49-F238E27FC236}">
                <a16:creationId xmlns="" xmlns:a16="http://schemas.microsoft.com/office/drawing/2014/main" id="{1CDFA1A5-FDBA-489B-8AF0-1E87C853624D}"/>
              </a:ext>
            </a:extLst>
          </p:cNvPr>
          <p:cNvSpPr/>
          <p:nvPr/>
        </p:nvSpPr>
        <p:spPr>
          <a:xfrm>
            <a:off x="448887" y="2564904"/>
            <a:ext cx="2543695" cy="310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Tronc commun :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Français (1</a:t>
            </a:r>
            <a:r>
              <a:rPr lang="fr-FR" sz="1600" baseline="30000" dirty="0">
                <a:solidFill>
                  <a:schemeClr val="tx1"/>
                </a:solidFill>
              </a:rPr>
              <a:t>ère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Philosophie (T</a:t>
            </a:r>
            <a:r>
              <a:rPr lang="fr-FR" sz="1600" baseline="30000" dirty="0">
                <a:solidFill>
                  <a:schemeClr val="tx1"/>
                </a:solidFill>
              </a:rPr>
              <a:t>ale</a:t>
            </a:r>
            <a:r>
              <a:rPr lang="fr-FR" sz="1600" dirty="0">
                <a:solidFill>
                  <a:schemeClr val="tx1"/>
                </a:solidFill>
              </a:rPr>
              <a:t>)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Histoire-Géographie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Enseignement scientifique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2 Langues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EMC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EPS</a:t>
            </a:r>
          </a:p>
        </p:txBody>
      </p:sp>
      <p:sp>
        <p:nvSpPr>
          <p:cNvPr id="5" name="Rectangle : coins arrondis 4">
            <a:extLst>
              <a:ext uri="{FF2B5EF4-FFF2-40B4-BE49-F238E27FC236}">
                <a16:creationId xmlns="" xmlns:a16="http://schemas.microsoft.com/office/drawing/2014/main" id="{8783F319-740F-4B97-8904-C8B7499A3DEE}"/>
              </a:ext>
            </a:extLst>
          </p:cNvPr>
          <p:cNvSpPr/>
          <p:nvPr/>
        </p:nvSpPr>
        <p:spPr>
          <a:xfrm>
            <a:off x="3740727" y="2583488"/>
            <a:ext cx="4923214" cy="310228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</a:rPr>
              <a:t>Spécialités (3 en première, 2 en terminale) :</a:t>
            </a:r>
          </a:p>
          <a:p>
            <a:pPr algn="ctr"/>
            <a:endParaRPr lang="fr-FR" sz="1600" b="1" dirty="0">
              <a:solidFill>
                <a:schemeClr val="tx1"/>
              </a:solidFill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Histoire-géographie, géopolitique et sciences politiques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Humanités, littérature et philosophie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Langues, littératures et culture étrangères : Anglais, Espagnol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Mathématiques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Numérique et sciences informatiques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Physique-chimie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dirty="0">
                <a:solidFill>
                  <a:schemeClr val="tx1"/>
                </a:solidFill>
              </a:rPr>
              <a:t>Sciences de la vie et de la terre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rgbClr val="FF0000"/>
                </a:solidFill>
              </a:rPr>
              <a:t>Sciences économiques et sociales</a:t>
            </a:r>
          </a:p>
        </p:txBody>
      </p:sp>
      <p:sp>
        <p:nvSpPr>
          <p:cNvPr id="3" name="Croix 2">
            <a:extLst>
              <a:ext uri="{FF2B5EF4-FFF2-40B4-BE49-F238E27FC236}">
                <a16:creationId xmlns="" xmlns:a16="http://schemas.microsoft.com/office/drawing/2014/main" id="{0DBC481F-C7DA-4B0E-8052-4AFF64FCBB3C}"/>
              </a:ext>
            </a:extLst>
          </p:cNvPr>
          <p:cNvSpPr/>
          <p:nvPr/>
        </p:nvSpPr>
        <p:spPr>
          <a:xfrm>
            <a:off x="3167149" y="3894722"/>
            <a:ext cx="399011" cy="442652"/>
          </a:xfrm>
          <a:prstGeom prst="plus">
            <a:avLst>
              <a:gd name="adj" fmla="val 4062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350"/>
          </a:p>
        </p:txBody>
      </p:sp>
    </p:spTree>
    <p:extLst>
      <p:ext uri="{BB962C8B-B14F-4D97-AF65-F5344CB8AC3E}">
        <p14:creationId xmlns:p14="http://schemas.microsoft.com/office/powerpoint/2010/main" xmlns="" val="1770414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862445" y="1038054"/>
            <a:ext cx="7419110" cy="806770"/>
          </a:xfrm>
          <a:prstGeom prst="roundRect">
            <a:avLst/>
          </a:prstGeom>
          <a:solidFill>
            <a:schemeClr val="bg1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Les SES en 1</a:t>
            </a:r>
            <a:r>
              <a:rPr lang="fr-FR" sz="2400" b="1" baseline="30000" dirty="0">
                <a:solidFill>
                  <a:schemeClr val="accent1"/>
                </a:solidFill>
              </a:rPr>
              <a:t>ere</a:t>
            </a:r>
            <a:r>
              <a:rPr lang="fr-FR" sz="2400" b="1" dirty="0">
                <a:solidFill>
                  <a:schemeClr val="accent1"/>
                </a:solidFill>
              </a:rPr>
              <a:t> et terminale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Un enseignement de spécialité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1FD7100A-E8C5-410F-B89E-4966AF6B0B54}"/>
              </a:ext>
            </a:extLst>
          </p:cNvPr>
          <p:cNvSpPr txBox="1"/>
          <p:nvPr/>
        </p:nvSpPr>
        <p:spPr>
          <a:xfrm>
            <a:off x="1331640" y="2852936"/>
            <a:ext cx="6336704" cy="1477328"/>
          </a:xfrm>
          <a:prstGeom prst="rect">
            <a:avLst/>
          </a:prstGeom>
          <a:solidFill>
            <a:schemeClr val="bg1"/>
          </a:solidFill>
          <a:ln w="76200" cap="rnd" cmpd="thickThin"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/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4h hebdomadaire en première</a:t>
            </a:r>
          </a:p>
          <a:p>
            <a:pPr marL="214313" indent="-214313" algn="just">
              <a:buFont typeface="Arial" panose="020B0604020202020204" pitchFamily="34" charset="0"/>
              <a:buChar char="•"/>
            </a:pPr>
            <a:endParaRPr lang="fr-FR" dirty="0">
              <a:solidFill>
                <a:schemeClr val="accent1">
                  <a:lumMod val="50000"/>
                </a:schemeClr>
              </a:solidFill>
            </a:endParaRPr>
          </a:p>
          <a:p>
            <a:pPr marL="214313" indent="-214313" algn="just">
              <a:buFont typeface="Arial" panose="020B0604020202020204" pitchFamily="34" charset="0"/>
              <a:buChar char="•"/>
            </a:pPr>
            <a:r>
              <a:rPr lang="fr-FR" dirty="0">
                <a:solidFill>
                  <a:schemeClr val="accent1">
                    <a:lumMod val="50000"/>
                  </a:schemeClr>
                </a:solidFill>
              </a:rPr>
              <a:t>6h hebdomadaire en terminale</a:t>
            </a:r>
          </a:p>
          <a:p>
            <a:pPr algn="just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34034677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 : coins arrondis 3">
            <a:extLst>
              <a:ext uri="{FF2B5EF4-FFF2-40B4-BE49-F238E27FC236}">
                <a16:creationId xmlns="" xmlns:a16="http://schemas.microsoft.com/office/drawing/2014/main" id="{05716E93-F2B3-499E-9BA7-B3919725FBCB}"/>
              </a:ext>
            </a:extLst>
          </p:cNvPr>
          <p:cNvSpPr/>
          <p:nvPr/>
        </p:nvSpPr>
        <p:spPr>
          <a:xfrm>
            <a:off x="2876792" y="404664"/>
            <a:ext cx="3462419" cy="517936"/>
          </a:xfrm>
          <a:prstGeom prst="round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>
                <a:solidFill>
                  <a:schemeClr val="accent1"/>
                </a:solidFill>
              </a:rPr>
              <a:t>Le programme de SES </a:t>
            </a:r>
          </a:p>
          <a:p>
            <a:pPr algn="ctr"/>
            <a:r>
              <a:rPr lang="fr-FR" sz="2400" b="1" dirty="0">
                <a:solidFill>
                  <a:schemeClr val="accent1"/>
                </a:solidFill>
              </a:rPr>
              <a:t>en Première</a:t>
            </a:r>
          </a:p>
        </p:txBody>
      </p:sp>
      <p:graphicFrame>
        <p:nvGraphicFramePr>
          <p:cNvPr id="2" name="Diagramme 1">
            <a:extLst>
              <a:ext uri="{FF2B5EF4-FFF2-40B4-BE49-F238E27FC236}">
                <a16:creationId xmlns="" xmlns:a16="http://schemas.microsoft.com/office/drawing/2014/main" id="{6AE43DF2-9C9B-BA4E-A3C8-7ED22551A08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222191775"/>
              </p:ext>
            </p:extLst>
          </p:nvPr>
        </p:nvGraphicFramePr>
        <p:xfrm>
          <a:off x="323528" y="1138624"/>
          <a:ext cx="8568949" cy="5242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3163111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21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Champs (2018)\divers\spés\délinquance.jpg">
            <a:extLst>
              <a:ext uri="{FF2B5EF4-FFF2-40B4-BE49-F238E27FC236}">
                <a16:creationId xmlns="" xmlns:a16="http://schemas.microsoft.com/office/drawing/2014/main" id="{44532C92-9F23-6441-996F-A8129E8487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3716" y="2379993"/>
            <a:ext cx="3043609" cy="2030063"/>
          </a:xfrm>
          <a:prstGeom prst="rect">
            <a:avLst/>
          </a:prstGeom>
          <a:noFill/>
        </p:spPr>
      </p:pic>
      <p:pic>
        <p:nvPicPr>
          <p:cNvPr id="14" name="Picture 8" descr="Résultat de recherche d'images pour &quot;imitation parents&quot;">
            <a:extLst>
              <a:ext uri="{FF2B5EF4-FFF2-40B4-BE49-F238E27FC236}">
                <a16:creationId xmlns="" xmlns:a16="http://schemas.microsoft.com/office/drawing/2014/main" id="{82556152-E0DC-6A4F-A1A7-2FF372FA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72690" y="4688106"/>
            <a:ext cx="2892782" cy="17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G:\Champs (2018)\divers\spés\uber2.jpg">
            <a:extLst>
              <a:ext uri="{FF2B5EF4-FFF2-40B4-BE49-F238E27FC236}">
                <a16:creationId xmlns="" xmlns:a16="http://schemas.microsoft.com/office/drawing/2014/main" id="{C860FBDE-0AF1-854F-81E6-9B29916BD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8501" y="378142"/>
            <a:ext cx="2658269" cy="1772179"/>
          </a:xfrm>
          <a:prstGeom prst="rect">
            <a:avLst/>
          </a:prstGeom>
          <a:noFill/>
        </p:spPr>
      </p:pic>
      <p:pic>
        <p:nvPicPr>
          <p:cNvPr id="16" name="Picture 2" descr="Résultat de recherche d'images pour &quot;opinion publique réseaux sociaux&quot;">
            <a:extLst>
              <a:ext uri="{FF2B5EF4-FFF2-40B4-BE49-F238E27FC236}">
                <a16:creationId xmlns="" xmlns:a16="http://schemas.microsoft.com/office/drawing/2014/main" id="{51C65D31-9F06-4D40-93CE-D7E70F3C30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81031" y="4628760"/>
            <a:ext cx="2716294" cy="1801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Résultat de recherche d'images pour &quot;urne vote&quot;">
            <a:extLst>
              <a:ext uri="{FF2B5EF4-FFF2-40B4-BE49-F238E27FC236}">
                <a16:creationId xmlns="" xmlns:a16="http://schemas.microsoft.com/office/drawing/2014/main" id="{7C25F6AA-CCC0-1D43-A20F-189316BB84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35" y="4628760"/>
            <a:ext cx="2811594" cy="180102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Résultat de recherche d'images pour &quot;autoentrepreneur&quot;">
            <a:extLst>
              <a:ext uri="{FF2B5EF4-FFF2-40B4-BE49-F238E27FC236}">
                <a16:creationId xmlns="" xmlns:a16="http://schemas.microsoft.com/office/drawing/2014/main" id="{B0A59316-8F28-2E4B-B3B8-A11B925D76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946" y="2430462"/>
            <a:ext cx="2923072" cy="19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Image associée">
            <a:extLst>
              <a:ext uri="{FF2B5EF4-FFF2-40B4-BE49-F238E27FC236}">
                <a16:creationId xmlns="" xmlns:a16="http://schemas.microsoft.com/office/drawing/2014/main" id="{60A2831A-E4F6-9F45-BC91-E3B485526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8231" y="2323801"/>
            <a:ext cx="2448272" cy="207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Champs (2018)\seconde\divers\power\banque.jpg">
            <a:extLst>
              <a:ext uri="{FF2B5EF4-FFF2-40B4-BE49-F238E27FC236}">
                <a16:creationId xmlns="" xmlns:a16="http://schemas.microsoft.com/office/drawing/2014/main" id="{405EE092-DFB1-4848-9492-F69BBC367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13557" y="378142"/>
            <a:ext cx="2483768" cy="1862826"/>
          </a:xfrm>
          <a:prstGeom prst="rect">
            <a:avLst/>
          </a:prstGeom>
          <a:noFill/>
        </p:spPr>
      </p:pic>
      <p:pic>
        <p:nvPicPr>
          <p:cNvPr id="2052" name="Picture 4" descr="Bourse: ce qui bouge sur les marchés avant l'ouverture mardi |  LesAffaires.com">
            <a:extLst>
              <a:ext uri="{FF2B5EF4-FFF2-40B4-BE49-F238E27FC236}">
                <a16:creationId xmlns="" xmlns:a16="http://schemas.microsoft.com/office/drawing/2014/main" id="{69CFCA4E-DF75-604C-AD44-940E34EF22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35" y="358164"/>
            <a:ext cx="2647392" cy="176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248974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1416</TotalTime>
  <Words>712</Words>
  <Application>Microsoft Macintosh PowerPoint</Application>
  <PresentationFormat>Affichage à l'écran (4:3)</PresentationFormat>
  <Paragraphs>231</Paragraphs>
  <Slides>16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Peggy Ségas</dc:creator>
  <cp:lastModifiedBy>sec</cp:lastModifiedBy>
  <cp:revision>33</cp:revision>
  <cp:lastPrinted>2021-02-01T22:15:26Z</cp:lastPrinted>
  <dcterms:created xsi:type="dcterms:W3CDTF">2019-02-16T16:45:03Z</dcterms:created>
  <dcterms:modified xsi:type="dcterms:W3CDTF">2021-05-11T07:46:31Z</dcterms:modified>
</cp:coreProperties>
</file>