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283" r:id="rId3"/>
    <p:sldId id="261" r:id="rId4"/>
    <p:sldId id="256" r:id="rId5"/>
    <p:sldId id="267" r:id="rId6"/>
    <p:sldId id="272" r:id="rId7"/>
    <p:sldId id="258" r:id="rId8"/>
    <p:sldId id="270" r:id="rId9"/>
    <p:sldId id="264" r:id="rId10"/>
    <p:sldId id="276" r:id="rId11"/>
    <p:sldId id="273" r:id="rId12"/>
    <p:sldId id="265" r:id="rId13"/>
    <p:sldId id="277" r:id="rId14"/>
    <p:sldId id="281" r:id="rId15"/>
    <p:sldId id="266" r:id="rId16"/>
    <p:sldId id="282" r:id="rId17"/>
    <p:sldId id="275"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ction par défaut" id="{C09EEFC4-A81B-473E-ADB2-965BF4F01FD5}">
          <p14:sldIdLst>
            <p14:sldId id="257"/>
            <p14:sldId id="283"/>
            <p14:sldId id="261"/>
            <p14:sldId id="256"/>
            <p14:sldId id="267"/>
            <p14:sldId id="272"/>
            <p14:sldId id="258"/>
          </p14:sldIdLst>
        </p14:section>
        <p14:section name="première" id="{C717FD2E-D87C-4123-99D9-A4D35DA07FA9}">
          <p14:sldIdLst>
            <p14:sldId id="270"/>
            <p14:sldId id="264"/>
            <p14:sldId id="276"/>
            <p14:sldId id="273"/>
            <p14:sldId id="265"/>
            <p14:sldId id="277"/>
            <p14:sldId id="281"/>
            <p14:sldId id="266"/>
            <p14:sldId id="282"/>
            <p14:sldId id="275"/>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elyne adam" initials="ea" lastIdx="4" clrIdx="0">
    <p:extLst>
      <p:ext uri="{19B8F6BF-5375-455C-9EA6-DF929625EA0E}">
        <p15:presenceInfo xmlns:p15="http://schemas.microsoft.com/office/powerpoint/2012/main" xmlns="" userId="f6f55d7fd1006c0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0016" autoAdjust="0"/>
    <p:restoredTop sz="94660"/>
  </p:normalViewPr>
  <p:slideViewPr>
    <p:cSldViewPr snapToGrid="0">
      <p:cViewPr varScale="1">
        <p:scale>
          <a:sx n="116" d="100"/>
          <a:sy n="116" d="100"/>
        </p:scale>
        <p:origin x="-144" y="-114"/>
      </p:cViewPr>
      <p:guideLst>
        <p:guide orient="horz" pos="2160"/>
        <p:guide pos="3840"/>
      </p:guideLst>
    </p:cSldViewPr>
  </p:slideViewPr>
  <p:notesTextViewPr>
    <p:cViewPr>
      <p:scale>
        <a:sx n="1" d="1"/>
        <a:sy n="1" d="1"/>
      </p:scale>
      <p:origin x="0" y="0"/>
    </p:cViewPr>
  </p:notesTextViewPr>
  <p:notesViewPr>
    <p:cSldViewPr snapToGrid="0">
      <p:cViewPr varScale="1">
        <p:scale>
          <a:sx n="81" d="100"/>
          <a:sy n="81" d="100"/>
        </p:scale>
        <p:origin x="2052" y="102"/>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elyne adam" userId="f6f55d7fd1006c0c" providerId="LiveId" clId="{0133B2B4-72C0-43C8-A2F3-527C727F5209}"/>
    <pc:docChg chg="undo custSel addSld delSld modSld sldOrd modSection">
      <pc:chgData name="evelyne adam" userId="f6f55d7fd1006c0c" providerId="LiveId" clId="{0133B2B4-72C0-43C8-A2F3-527C727F5209}" dt="2021-02-04T14:49:29.185" v="1114" actId="20577"/>
      <pc:docMkLst>
        <pc:docMk/>
      </pc:docMkLst>
      <pc:sldChg chg="modSp">
        <pc:chgData name="evelyne adam" userId="f6f55d7fd1006c0c" providerId="LiveId" clId="{0133B2B4-72C0-43C8-A2F3-527C727F5209}" dt="2021-02-03T16:44:48.146" v="79" actId="20577"/>
        <pc:sldMkLst>
          <pc:docMk/>
          <pc:sldMk cId="374408471" sldId="256"/>
        </pc:sldMkLst>
        <pc:spChg chg="mod">
          <ac:chgData name="evelyne adam" userId="f6f55d7fd1006c0c" providerId="LiveId" clId="{0133B2B4-72C0-43C8-A2F3-527C727F5209}" dt="2021-02-03T16:44:48.146" v="79" actId="20577"/>
          <ac:spMkLst>
            <pc:docMk/>
            <pc:sldMk cId="374408471" sldId="256"/>
            <ac:spMk id="30" creationId="{2EC3B333-69A8-47AA-AB8F-936DD8896EA9}"/>
          </ac:spMkLst>
        </pc:spChg>
      </pc:sldChg>
      <pc:sldChg chg="addSp modSp mod">
        <pc:chgData name="evelyne adam" userId="f6f55d7fd1006c0c" providerId="LiveId" clId="{0133B2B4-72C0-43C8-A2F3-527C727F5209}" dt="2021-02-03T17:18:59.059" v="751" actId="14100"/>
        <pc:sldMkLst>
          <pc:docMk/>
          <pc:sldMk cId="1920618782" sldId="258"/>
        </pc:sldMkLst>
        <pc:spChg chg="add mod">
          <ac:chgData name="evelyne adam" userId="f6f55d7fd1006c0c" providerId="LiveId" clId="{0133B2B4-72C0-43C8-A2F3-527C727F5209}" dt="2021-02-03T17:18:59.059" v="751" actId="14100"/>
          <ac:spMkLst>
            <pc:docMk/>
            <pc:sldMk cId="1920618782" sldId="258"/>
            <ac:spMk id="25" creationId="{FE5A93DB-8F90-4EA3-9ECA-FF00C9BFE456}"/>
          </ac:spMkLst>
        </pc:spChg>
      </pc:sldChg>
      <pc:sldChg chg="del">
        <pc:chgData name="evelyne adam" userId="f6f55d7fd1006c0c" providerId="LiveId" clId="{0133B2B4-72C0-43C8-A2F3-527C727F5209}" dt="2021-02-03T17:02:18.446" v="439" actId="47"/>
        <pc:sldMkLst>
          <pc:docMk/>
          <pc:sldMk cId="0" sldId="259"/>
        </pc:sldMkLst>
      </pc:sldChg>
      <pc:sldChg chg="modSp mod">
        <pc:chgData name="evelyne adam" userId="f6f55d7fd1006c0c" providerId="LiveId" clId="{0133B2B4-72C0-43C8-A2F3-527C727F5209}" dt="2021-02-03T16:43:31.314" v="59" actId="20577"/>
        <pc:sldMkLst>
          <pc:docMk/>
          <pc:sldMk cId="0" sldId="261"/>
        </pc:sldMkLst>
        <pc:graphicFrameChg chg="modGraphic">
          <ac:chgData name="evelyne adam" userId="f6f55d7fd1006c0c" providerId="LiveId" clId="{0133B2B4-72C0-43C8-A2F3-527C727F5209}" dt="2021-02-03T16:43:31.314" v="59" actId="20577"/>
          <ac:graphicFrameMkLst>
            <pc:docMk/>
            <pc:sldMk cId="0" sldId="261"/>
            <ac:graphicFrameMk id="2" creationId="{D85B1E49-BFBC-425C-B8B6-EAFBDAF907EA}"/>
          </ac:graphicFrameMkLst>
        </pc:graphicFrameChg>
      </pc:sldChg>
      <pc:sldChg chg="addSp modSp mod">
        <pc:chgData name="evelyne adam" userId="f6f55d7fd1006c0c" providerId="LiveId" clId="{0133B2B4-72C0-43C8-A2F3-527C727F5209}" dt="2021-02-03T17:19:37.643" v="758" actId="14100"/>
        <pc:sldMkLst>
          <pc:docMk/>
          <pc:sldMk cId="910455675" sldId="264"/>
        </pc:sldMkLst>
        <pc:spChg chg="add mod">
          <ac:chgData name="evelyne adam" userId="f6f55d7fd1006c0c" providerId="LiveId" clId="{0133B2B4-72C0-43C8-A2F3-527C727F5209}" dt="2021-02-03T17:19:37.643" v="758" actId="14100"/>
          <ac:spMkLst>
            <pc:docMk/>
            <pc:sldMk cId="910455675" sldId="264"/>
            <ac:spMk id="27" creationId="{42D3D3D0-E351-4EC3-ACC3-75C4FD8CD434}"/>
          </ac:spMkLst>
        </pc:spChg>
      </pc:sldChg>
      <pc:sldChg chg="addSp modSp mod">
        <pc:chgData name="evelyne adam" userId="f6f55d7fd1006c0c" providerId="LiveId" clId="{0133B2B4-72C0-43C8-A2F3-527C727F5209}" dt="2021-02-03T16:53:18.766" v="101"/>
        <pc:sldMkLst>
          <pc:docMk/>
          <pc:sldMk cId="1333315651" sldId="265"/>
        </pc:sldMkLst>
        <pc:spChg chg="mod">
          <ac:chgData name="evelyne adam" userId="f6f55d7fd1006c0c" providerId="LiveId" clId="{0133B2B4-72C0-43C8-A2F3-527C727F5209}" dt="2021-02-03T16:53:14.566" v="100" actId="14100"/>
          <ac:spMkLst>
            <pc:docMk/>
            <pc:sldMk cId="1333315651" sldId="265"/>
            <ac:spMk id="5" creationId="{67F6F153-E97D-4A8D-B902-527BF5FE14A1}"/>
          </ac:spMkLst>
        </pc:spChg>
        <pc:spChg chg="add mod">
          <ac:chgData name="evelyne adam" userId="f6f55d7fd1006c0c" providerId="LiveId" clId="{0133B2B4-72C0-43C8-A2F3-527C727F5209}" dt="2021-02-03T16:53:18.766" v="101"/>
          <ac:spMkLst>
            <pc:docMk/>
            <pc:sldMk cId="1333315651" sldId="265"/>
            <ac:spMk id="11" creationId="{96826026-4725-4452-A45B-B8CDB1B212C1}"/>
          </ac:spMkLst>
        </pc:spChg>
      </pc:sldChg>
      <pc:sldChg chg="addSp modSp mod">
        <pc:chgData name="evelyne adam" userId="f6f55d7fd1006c0c" providerId="LiveId" clId="{0133B2B4-72C0-43C8-A2F3-527C727F5209}" dt="2021-02-03T16:57:26.760" v="271"/>
        <pc:sldMkLst>
          <pc:docMk/>
          <pc:sldMk cId="536032660" sldId="266"/>
        </pc:sldMkLst>
        <pc:spChg chg="mod">
          <ac:chgData name="evelyne adam" userId="f6f55d7fd1006c0c" providerId="LiveId" clId="{0133B2B4-72C0-43C8-A2F3-527C727F5209}" dt="2021-02-03T16:56:23.352" v="267" actId="14100"/>
          <ac:spMkLst>
            <pc:docMk/>
            <pc:sldMk cId="536032660" sldId="266"/>
            <ac:spMk id="2" creationId="{B4262864-337C-49FD-9598-1A8F7F082102}"/>
          </ac:spMkLst>
        </pc:spChg>
        <pc:spChg chg="add mod">
          <ac:chgData name="evelyne adam" userId="f6f55d7fd1006c0c" providerId="LiveId" clId="{0133B2B4-72C0-43C8-A2F3-527C727F5209}" dt="2021-02-03T16:57:26.760" v="271"/>
          <ac:spMkLst>
            <pc:docMk/>
            <pc:sldMk cId="536032660" sldId="266"/>
            <ac:spMk id="7" creationId="{96A8B46F-B75A-43B9-A4BB-E0005044E91A}"/>
          </ac:spMkLst>
        </pc:spChg>
      </pc:sldChg>
      <pc:sldChg chg="modSp mod ord">
        <pc:chgData name="evelyne adam" userId="f6f55d7fd1006c0c" providerId="LiveId" clId="{0133B2B4-72C0-43C8-A2F3-527C727F5209}" dt="2021-02-04T14:46:42.936" v="1104" actId="20577"/>
        <pc:sldMkLst>
          <pc:docMk/>
          <pc:sldMk cId="3406384670" sldId="267"/>
        </pc:sldMkLst>
        <pc:spChg chg="mod">
          <ac:chgData name="evelyne adam" userId="f6f55d7fd1006c0c" providerId="LiveId" clId="{0133B2B4-72C0-43C8-A2F3-527C727F5209}" dt="2021-02-04T14:46:42.936" v="1104" actId="20577"/>
          <ac:spMkLst>
            <pc:docMk/>
            <pc:sldMk cId="3406384670" sldId="267"/>
            <ac:spMk id="2" creationId="{23138456-3EAB-498D-93D6-3269A197442C}"/>
          </ac:spMkLst>
        </pc:spChg>
      </pc:sldChg>
      <pc:sldChg chg="del">
        <pc:chgData name="evelyne adam" userId="f6f55d7fd1006c0c" providerId="LiveId" clId="{0133B2B4-72C0-43C8-A2F3-527C727F5209}" dt="2021-02-03T17:03:11.280" v="440" actId="47"/>
        <pc:sldMkLst>
          <pc:docMk/>
          <pc:sldMk cId="4055590337" sldId="268"/>
        </pc:sldMkLst>
      </pc:sldChg>
      <pc:sldChg chg="addSp modSp mod">
        <pc:chgData name="evelyne adam" userId="f6f55d7fd1006c0c" providerId="LiveId" clId="{0133B2B4-72C0-43C8-A2F3-527C727F5209}" dt="2021-02-03T17:19:18.651" v="755" actId="14100"/>
        <pc:sldMkLst>
          <pc:docMk/>
          <pc:sldMk cId="1222423552" sldId="270"/>
        </pc:sldMkLst>
        <pc:spChg chg="add mod">
          <ac:chgData name="evelyne adam" userId="f6f55d7fd1006c0c" providerId="LiveId" clId="{0133B2B4-72C0-43C8-A2F3-527C727F5209}" dt="2021-02-03T17:19:18.651" v="755" actId="14100"/>
          <ac:spMkLst>
            <pc:docMk/>
            <pc:sldMk cId="1222423552" sldId="270"/>
            <ac:spMk id="26" creationId="{569A1D9B-5892-48A5-8B09-C60D89D8FDDA}"/>
          </ac:spMkLst>
        </pc:spChg>
      </pc:sldChg>
      <pc:sldChg chg="del">
        <pc:chgData name="evelyne adam" userId="f6f55d7fd1006c0c" providerId="LiveId" clId="{0133B2B4-72C0-43C8-A2F3-527C727F5209}" dt="2021-02-03T16:54:21.699" v="103" actId="47"/>
        <pc:sldMkLst>
          <pc:docMk/>
          <pc:sldMk cId="1360514470" sldId="271"/>
        </pc:sldMkLst>
      </pc:sldChg>
      <pc:sldChg chg="addSp modSp mod">
        <pc:chgData name="evelyne adam" userId="f6f55d7fd1006c0c" providerId="LiveId" clId="{0133B2B4-72C0-43C8-A2F3-527C727F5209}" dt="2021-02-03T16:45:47.008" v="97" actId="207"/>
        <pc:sldMkLst>
          <pc:docMk/>
          <pc:sldMk cId="3464596636" sldId="272"/>
        </pc:sldMkLst>
        <pc:spChg chg="add mod">
          <ac:chgData name="evelyne adam" userId="f6f55d7fd1006c0c" providerId="LiveId" clId="{0133B2B4-72C0-43C8-A2F3-527C727F5209}" dt="2021-02-03T16:45:47.008" v="97" actId="207"/>
          <ac:spMkLst>
            <pc:docMk/>
            <pc:sldMk cId="3464596636" sldId="272"/>
            <ac:spMk id="2" creationId="{ADFBD439-1251-4152-BEDC-A0089DD452AA}"/>
          </ac:spMkLst>
        </pc:spChg>
      </pc:sldChg>
      <pc:sldChg chg="addSp modSp">
        <pc:chgData name="evelyne adam" userId="f6f55d7fd1006c0c" providerId="LiveId" clId="{0133B2B4-72C0-43C8-A2F3-527C727F5209}" dt="2021-02-03T16:53:27.300" v="102"/>
        <pc:sldMkLst>
          <pc:docMk/>
          <pc:sldMk cId="3813572651" sldId="273"/>
        </pc:sldMkLst>
        <pc:spChg chg="add mod">
          <ac:chgData name="evelyne adam" userId="f6f55d7fd1006c0c" providerId="LiveId" clId="{0133B2B4-72C0-43C8-A2F3-527C727F5209}" dt="2021-02-03T16:53:27.300" v="102"/>
          <ac:spMkLst>
            <pc:docMk/>
            <pc:sldMk cId="3813572651" sldId="273"/>
            <ac:spMk id="14" creationId="{13A38418-1751-4E69-8DC6-9841ED2867BE}"/>
          </ac:spMkLst>
        </pc:spChg>
      </pc:sldChg>
      <pc:sldChg chg="del">
        <pc:chgData name="evelyne adam" userId="f6f55d7fd1006c0c" providerId="LiveId" clId="{0133B2B4-72C0-43C8-A2F3-527C727F5209}" dt="2021-02-03T17:01:32.461" v="438" actId="47"/>
        <pc:sldMkLst>
          <pc:docMk/>
          <pc:sldMk cId="916953739" sldId="274"/>
        </pc:sldMkLst>
      </pc:sldChg>
      <pc:sldChg chg="addSp modSp mod">
        <pc:chgData name="evelyne adam" userId="f6f55d7fd1006c0c" providerId="LiveId" clId="{0133B2B4-72C0-43C8-A2F3-527C727F5209}" dt="2021-02-03T17:20:20.523" v="762" actId="14100"/>
        <pc:sldMkLst>
          <pc:docMk/>
          <pc:sldMk cId="1284988623" sldId="275"/>
        </pc:sldMkLst>
        <pc:spChg chg="add mod">
          <ac:chgData name="evelyne adam" userId="f6f55d7fd1006c0c" providerId="LiveId" clId="{0133B2B4-72C0-43C8-A2F3-527C727F5209}" dt="2021-02-03T17:20:20.523" v="762" actId="14100"/>
          <ac:spMkLst>
            <pc:docMk/>
            <pc:sldMk cId="1284988623" sldId="275"/>
            <ac:spMk id="5" creationId="{C0D4E51D-B28E-4B27-BD49-B89D723CEDA8}"/>
          </ac:spMkLst>
        </pc:spChg>
      </pc:sldChg>
      <pc:sldChg chg="add">
        <pc:chgData name="evelyne adam" userId="f6f55d7fd1006c0c" providerId="LiveId" clId="{0133B2B4-72C0-43C8-A2F3-527C727F5209}" dt="2021-02-03T16:52:06.845" v="98"/>
        <pc:sldMkLst>
          <pc:docMk/>
          <pc:sldMk cId="4029885959" sldId="277"/>
        </pc:sldMkLst>
      </pc:sldChg>
      <pc:sldChg chg="modSp add mod">
        <pc:chgData name="evelyne adam" userId="f6f55d7fd1006c0c" providerId="LiveId" clId="{0133B2B4-72C0-43C8-A2F3-527C727F5209}" dt="2021-02-03T17:18:12.164" v="746" actId="14100"/>
        <pc:sldMkLst>
          <pc:docMk/>
          <pc:sldMk cId="1453396483" sldId="281"/>
        </pc:sldMkLst>
        <pc:spChg chg="mod">
          <ac:chgData name="evelyne adam" userId="f6f55d7fd1006c0c" providerId="LiveId" clId="{0133B2B4-72C0-43C8-A2F3-527C727F5209}" dt="2021-02-03T17:18:12.164" v="746" actId="14100"/>
          <ac:spMkLst>
            <pc:docMk/>
            <pc:sldMk cId="1453396483" sldId="281"/>
            <ac:spMk id="20" creationId="{1C32E4AC-3992-437F-AFBA-7C7F409848A7}"/>
          </ac:spMkLst>
        </pc:spChg>
      </pc:sldChg>
      <pc:sldChg chg="modSp add mod">
        <pc:chgData name="evelyne adam" userId="f6f55d7fd1006c0c" providerId="LiveId" clId="{0133B2B4-72C0-43C8-A2F3-527C727F5209}" dt="2021-02-04T14:49:29.185" v="1114" actId="20577"/>
        <pc:sldMkLst>
          <pc:docMk/>
          <pc:sldMk cId="1180289850" sldId="282"/>
        </pc:sldMkLst>
        <pc:spChg chg="mod">
          <ac:chgData name="evelyne adam" userId="f6f55d7fd1006c0c" providerId="LiveId" clId="{0133B2B4-72C0-43C8-A2F3-527C727F5209}" dt="2021-02-04T14:49:29.185" v="1114" actId="20577"/>
          <ac:spMkLst>
            <pc:docMk/>
            <pc:sldMk cId="1180289850" sldId="282"/>
            <ac:spMk id="13" creationId="{B510BC2A-A257-42A3-A9E4-42C70E354081}"/>
          </ac:spMkLst>
        </pc:spChg>
      </pc:sldChg>
      <pc:sldChg chg="add del">
        <pc:chgData name="evelyne adam" userId="f6f55d7fd1006c0c" providerId="LiveId" clId="{0133B2B4-72C0-43C8-A2F3-527C727F5209}" dt="2021-02-03T16:56:41.505" v="269" actId="47"/>
        <pc:sldMkLst>
          <pc:docMk/>
          <pc:sldMk cId="1999552425" sldId="282"/>
        </pc:sldMkLst>
      </pc:sldChg>
      <pc:sldChg chg="addSp modSp new add del mod">
        <pc:chgData name="evelyne adam" userId="f6f55d7fd1006c0c" providerId="LiveId" clId="{0133B2B4-72C0-43C8-A2F3-527C727F5209}" dt="2021-02-03T17:57:35.605" v="1061" actId="20577"/>
        <pc:sldMkLst>
          <pc:docMk/>
          <pc:sldMk cId="997794007" sldId="283"/>
        </pc:sldMkLst>
        <pc:spChg chg="mod">
          <ac:chgData name="evelyne adam" userId="f6f55d7fd1006c0c" providerId="LiveId" clId="{0133B2B4-72C0-43C8-A2F3-527C727F5209}" dt="2021-02-03T17:04:04.419" v="462" actId="20577"/>
          <ac:spMkLst>
            <pc:docMk/>
            <pc:sldMk cId="997794007" sldId="283"/>
            <ac:spMk id="2" creationId="{C63AF3DC-A48F-474A-870C-A3B5865F0245}"/>
          </ac:spMkLst>
        </pc:spChg>
        <pc:spChg chg="add mod">
          <ac:chgData name="evelyne adam" userId="f6f55d7fd1006c0c" providerId="LiveId" clId="{0133B2B4-72C0-43C8-A2F3-527C727F5209}" dt="2021-02-03T17:57:35.605" v="1061" actId="20577"/>
          <ac:spMkLst>
            <pc:docMk/>
            <pc:sldMk cId="997794007" sldId="283"/>
            <ac:spMk id="3" creationId="{3C54EC46-53C4-4033-A00B-027B17379E8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xmlns="" id="{A18B7892-CCD5-446A-AD3F-844C8D8E85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xmlns="" id="{6677A4AB-4B19-42C7-AE20-9AC7E9EAB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95E744-FE6C-41E3-BC37-FDD0B988149E}" type="datetimeFigureOut">
              <a:rPr lang="fr-FR" smtClean="0"/>
              <a:pPr/>
              <a:t>05/02/2021</a:t>
            </a:fld>
            <a:endParaRPr lang="fr-FR"/>
          </a:p>
        </p:txBody>
      </p:sp>
      <p:sp>
        <p:nvSpPr>
          <p:cNvPr id="4" name="Espace réservé du pied de page 3">
            <a:extLst>
              <a:ext uri="{FF2B5EF4-FFF2-40B4-BE49-F238E27FC236}">
                <a16:creationId xmlns:a16="http://schemas.microsoft.com/office/drawing/2014/main" xmlns="" id="{C9A59CD8-86A6-4C22-9A6F-834FD0FFE53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xmlns="" id="{5F05B637-C930-4497-A00B-5C6D722FAAE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A70D54-A086-442D-A91C-C6B6D46923D2}" type="slidenum">
              <a:rPr lang="fr-FR" smtClean="0"/>
              <a:pPr/>
              <a:t>‹N°›</a:t>
            </a:fld>
            <a:endParaRPr lang="fr-FR"/>
          </a:p>
        </p:txBody>
      </p:sp>
    </p:spTree>
    <p:extLst>
      <p:ext uri="{BB962C8B-B14F-4D97-AF65-F5344CB8AC3E}">
        <p14:creationId xmlns:p14="http://schemas.microsoft.com/office/powerpoint/2010/main" xmlns="" val="2457940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2D0F53-9549-43E6-8044-A0C591244ED7}" type="datetimeFigureOut">
              <a:rPr lang="fr-FR" smtClean="0"/>
              <a:pPr/>
              <a:t>05/02/2021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7FE32-A950-429C-9412-76457FE0F727}" type="slidenum">
              <a:rPr lang="fr-FR" smtClean="0"/>
              <a:pPr/>
              <a:t>‹N°›</a:t>
            </a:fld>
            <a:endParaRPr lang="fr-FR"/>
          </a:p>
        </p:txBody>
      </p:sp>
    </p:spTree>
    <p:extLst>
      <p:ext uri="{BB962C8B-B14F-4D97-AF65-F5344CB8AC3E}">
        <p14:creationId xmlns:p14="http://schemas.microsoft.com/office/powerpoint/2010/main" xmlns="" val="1541326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xmlns="" id="{FF7874B4-8211-4FA2-B518-377696EEED88}"/>
              </a:ext>
            </a:extLst>
          </p:cNvPr>
          <p:cNvSpPr txBox="1">
            <a:spLocks noGrp="1"/>
          </p:cNvSpPr>
          <p:nvPr>
            <p:ph type="sldNum" sz="quarter" idx="5"/>
          </p:nvPr>
        </p:nvSpPr>
        <p:spPr>
          <a:ln/>
        </p:spPr>
        <p:txBody>
          <a:bodyPr lIns="0" tIns="0" rIns="0" bIns="0" anchor="b" anchorCtr="0">
            <a:noAutofit/>
          </a:bodyPr>
          <a:lstStyle/>
          <a:p>
            <a:pPr lvl="0"/>
            <a:fld id="{8FC9A641-A34D-4887-9B5E-E3789975BDB5}" type="slidenum">
              <a:rPr/>
              <a:pPr lvl="0"/>
              <a:t>3</a:t>
            </a:fld>
            <a:endParaRPr lang="fr-FR"/>
          </a:p>
        </p:txBody>
      </p:sp>
      <p:sp>
        <p:nvSpPr>
          <p:cNvPr id="2" name="Espace réservé de l'image des diapositives 1">
            <a:extLst>
              <a:ext uri="{FF2B5EF4-FFF2-40B4-BE49-F238E27FC236}">
                <a16:creationId xmlns:a16="http://schemas.microsoft.com/office/drawing/2014/main" xmlns="" id="{78DBB7E9-65B6-4FE7-B3D8-1AE2A56AF9A8}"/>
              </a:ext>
            </a:extLst>
          </p:cNvPr>
          <p:cNvSpPr>
            <a:spLocks noGrp="1" noRot="1" noChangeAspect="1" noResize="1"/>
          </p:cNvSpPr>
          <p:nvPr>
            <p:ph type="sldImg"/>
          </p:nvPr>
        </p:nvSpPr>
        <p:spPr>
          <a:xfrm>
            <a:off x="217488" y="812800"/>
            <a:ext cx="7123112"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xmlns="" id="{8DFFBC02-5E7C-4CAE-8C01-BB782AEF0B65}"/>
              </a:ext>
            </a:extLst>
          </p:cNvPr>
          <p:cNvSpPr txBox="1">
            <a:spLocks noGrp="1"/>
          </p:cNvSpPr>
          <p:nvPr>
            <p:ph type="body" sz="quarter"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1B67B2F-DF8F-4299-B8DE-E929963A0AD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C62F8B6E-B98D-4080-833D-C5A17283CD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A56C72FF-69F7-4120-AD76-FEB466967587}"/>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5" name="Espace réservé du pied de page 4">
            <a:extLst>
              <a:ext uri="{FF2B5EF4-FFF2-40B4-BE49-F238E27FC236}">
                <a16:creationId xmlns:a16="http://schemas.microsoft.com/office/drawing/2014/main" xmlns="" id="{A7480FC1-FDEC-4729-B92F-ED1A3E20004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C04BA91-4B3D-4C2B-ABBD-DC631F4673BF}"/>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2293055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921536F-7E3D-4D5F-B6D3-F8EF29B1E39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24866F39-DEA9-40D1-BA25-C4208AF8EF0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6EBD831D-027E-43ED-8C0A-426BA5D38A12}"/>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5" name="Espace réservé du pied de page 4">
            <a:extLst>
              <a:ext uri="{FF2B5EF4-FFF2-40B4-BE49-F238E27FC236}">
                <a16:creationId xmlns:a16="http://schemas.microsoft.com/office/drawing/2014/main" xmlns="" id="{62C81213-558C-442F-93AB-9A6E36C5F2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D4FA079-A972-4CAE-92E8-86A5BC08076E}"/>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269201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565B3DF2-22C2-45B2-B5B5-6986A9BAC0C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AD63916B-CD08-46C9-AD6A-08B25083C80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7A39D7D4-603C-4039-B062-BB375F15A6E7}"/>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5" name="Espace réservé du pied de page 4">
            <a:extLst>
              <a:ext uri="{FF2B5EF4-FFF2-40B4-BE49-F238E27FC236}">
                <a16:creationId xmlns:a16="http://schemas.microsoft.com/office/drawing/2014/main" xmlns="" id="{8D42434C-C9D0-4024-830F-F184F99FC3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4553E55-FFC7-43AE-92FA-9B8586A3465E}"/>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1886389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6E5B555-7D9F-434F-BF73-21DBFA34C80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F203C3B0-2A07-4054-BEF9-207881CFCA0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1415ABB0-E57E-4D68-A764-98A3282B2CC9}"/>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5" name="Espace réservé du pied de page 4">
            <a:extLst>
              <a:ext uri="{FF2B5EF4-FFF2-40B4-BE49-F238E27FC236}">
                <a16:creationId xmlns:a16="http://schemas.microsoft.com/office/drawing/2014/main" xmlns="" id="{5F26D06E-4A8A-4B45-A2BE-1B92D66BFE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8D082C32-91CB-4D96-8EE8-3EBC5BF36DC2}"/>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2951601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9140A0C-9376-4B2E-94EE-136BCB3C7EE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700D3F0B-B69A-4BE7-9958-7454996412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C28EB72E-B21E-4470-BE4C-A4021DCABF74}"/>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5" name="Espace réservé du pied de page 4">
            <a:extLst>
              <a:ext uri="{FF2B5EF4-FFF2-40B4-BE49-F238E27FC236}">
                <a16:creationId xmlns:a16="http://schemas.microsoft.com/office/drawing/2014/main" xmlns="" id="{18908857-7305-4147-948B-DB32AC965D4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1D660E52-60DA-4D6D-90F9-E8C1047462E2}"/>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3991314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649DDA0-2D0A-4F9A-9B97-547869BC507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32C52CEC-C822-4D31-90E0-580BE4A190D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896A5835-A1E2-49D9-850C-E89DFE2BF4D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57EC921B-8893-40EB-AD3E-7403977E99C3}"/>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6" name="Espace réservé du pied de page 5">
            <a:extLst>
              <a:ext uri="{FF2B5EF4-FFF2-40B4-BE49-F238E27FC236}">
                <a16:creationId xmlns:a16="http://schemas.microsoft.com/office/drawing/2014/main" xmlns="" id="{54D146E2-18B8-4074-9561-4E33B643827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73D41D41-BABB-44C0-84F7-05A8EA22A19B}"/>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2888397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F61F468-4AE7-4133-852E-97C032C5542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6C308E25-CE4A-4D98-936E-14BF8AB4B3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45234C91-55F3-4EDB-957E-C0BFBBA5E05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7EE32516-3CCC-42CE-8E60-088B6F1A19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D9E79FC4-B27C-4FE3-9956-713CD21F511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BFC2116B-C0EC-4B90-B947-57BCE75A5CFE}"/>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8" name="Espace réservé du pied de page 7">
            <a:extLst>
              <a:ext uri="{FF2B5EF4-FFF2-40B4-BE49-F238E27FC236}">
                <a16:creationId xmlns:a16="http://schemas.microsoft.com/office/drawing/2014/main" xmlns="" id="{FE3F2935-5F4E-4BC3-850E-E1B2AF599BC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6418D276-F882-4E64-9D8B-CB30EC6F72D1}"/>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311329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200D431-A509-4CE7-BA06-178BEC467B0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6F737F91-4A23-41FE-9AF2-FC47F9770E1D}"/>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4" name="Espace réservé du pied de page 3">
            <a:extLst>
              <a:ext uri="{FF2B5EF4-FFF2-40B4-BE49-F238E27FC236}">
                <a16:creationId xmlns:a16="http://schemas.microsoft.com/office/drawing/2014/main" xmlns="" id="{7042B20D-0D88-4636-9A8B-631668962D5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DCA374BF-BB48-4141-A7B8-6B9A4B7FC3D7}"/>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1763660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02303081-0A6C-48C1-A6AC-14DDDDBDDDB7}"/>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3" name="Espace réservé du pied de page 2">
            <a:extLst>
              <a:ext uri="{FF2B5EF4-FFF2-40B4-BE49-F238E27FC236}">
                <a16:creationId xmlns:a16="http://schemas.microsoft.com/office/drawing/2014/main" xmlns="" id="{5BD5CA6A-AEC9-42BF-BF5E-66890F09BA3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37DE55E0-A34D-455C-8F38-E7A4539449C4}"/>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1401411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A0F9CB6-F47C-44D3-B953-C768BA6108B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694346FD-D445-4229-9715-A1289EEAA5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B009A801-9AAB-4A00-8138-81EE5E7E51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36E96E8F-581B-4599-AF25-EEEA1EEC8A71}"/>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6" name="Espace réservé du pied de page 5">
            <a:extLst>
              <a:ext uri="{FF2B5EF4-FFF2-40B4-BE49-F238E27FC236}">
                <a16:creationId xmlns:a16="http://schemas.microsoft.com/office/drawing/2014/main" xmlns="" id="{1C1277AA-65AC-4043-8339-979ECE8A663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575ACD4F-DFFE-4AF0-92B2-F52387A43F37}"/>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2469873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EBDA31E-DA1E-4C1F-859F-6E776793D21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E35E3CC3-5E52-4067-B82A-6E4CEF5A0A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76DC826E-C28B-4D79-931C-D301CF08AE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F8E23B6D-93DB-4990-90BC-0866FCDC940B}"/>
              </a:ext>
            </a:extLst>
          </p:cNvPr>
          <p:cNvSpPr>
            <a:spLocks noGrp="1"/>
          </p:cNvSpPr>
          <p:nvPr>
            <p:ph type="dt" sz="half" idx="10"/>
          </p:nvPr>
        </p:nvSpPr>
        <p:spPr/>
        <p:txBody>
          <a:bodyPr/>
          <a:lstStyle/>
          <a:p>
            <a:fld id="{A6DA6684-D423-49D7-A84A-4F6D1D53E8AB}" type="datetimeFigureOut">
              <a:rPr lang="fr-FR" smtClean="0"/>
              <a:pPr/>
              <a:t>05/02/2021</a:t>
            </a:fld>
            <a:endParaRPr lang="fr-FR"/>
          </a:p>
        </p:txBody>
      </p:sp>
      <p:sp>
        <p:nvSpPr>
          <p:cNvPr id="6" name="Espace réservé du pied de page 5">
            <a:extLst>
              <a:ext uri="{FF2B5EF4-FFF2-40B4-BE49-F238E27FC236}">
                <a16:creationId xmlns:a16="http://schemas.microsoft.com/office/drawing/2014/main" xmlns="" id="{A045434D-6988-4879-B5E1-66829239128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780483A3-7C5D-49D6-8218-A362D3DF8C66}"/>
              </a:ext>
            </a:extLst>
          </p:cNvPr>
          <p:cNvSpPr>
            <a:spLocks noGrp="1"/>
          </p:cNvSpPr>
          <p:nvPr>
            <p:ph type="sldNum" sz="quarter" idx="12"/>
          </p:nvPr>
        </p:nvSpPr>
        <p:spPr/>
        <p:txBody>
          <a:body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2379691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09146E84-1545-4B8C-A7B5-8FC0DF9B54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F49B0ED1-1D73-440A-B070-38E3E84FCA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06A8B389-0DBC-48D0-962E-17B1C921B7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A6684-D423-49D7-A84A-4F6D1D53E8AB}" type="datetimeFigureOut">
              <a:rPr lang="fr-FR" smtClean="0"/>
              <a:pPr/>
              <a:t>05/02/2021</a:t>
            </a:fld>
            <a:endParaRPr lang="fr-FR"/>
          </a:p>
        </p:txBody>
      </p:sp>
      <p:sp>
        <p:nvSpPr>
          <p:cNvPr id="5" name="Espace réservé du pied de page 4">
            <a:extLst>
              <a:ext uri="{FF2B5EF4-FFF2-40B4-BE49-F238E27FC236}">
                <a16:creationId xmlns:a16="http://schemas.microsoft.com/office/drawing/2014/main" xmlns="" id="{39D485E1-D508-40C9-AEB4-FB9126C542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462B3664-47E7-44F4-AEAC-4F23D28AF4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C6234A-32C3-46A7-A319-C6F2F9039686}" type="slidenum">
              <a:rPr lang="fr-FR" smtClean="0"/>
              <a:pPr/>
              <a:t>‹N°›</a:t>
            </a:fld>
            <a:endParaRPr lang="fr-FR"/>
          </a:p>
        </p:txBody>
      </p:sp>
    </p:spTree>
    <p:extLst>
      <p:ext uri="{BB962C8B-B14F-4D97-AF65-F5344CB8AC3E}">
        <p14:creationId xmlns:p14="http://schemas.microsoft.com/office/powerpoint/2010/main" xmlns="" val="1805303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3" Type="http://schemas.openxmlformats.org/officeDocument/2006/relationships/slide" Target="slide4.xml"/><Relationship Id="rId7" Type="http://schemas.openxmlformats.org/officeDocument/2006/relationships/slide" Target="slide8.xml"/><Relationship Id="rId12" Type="http://schemas.openxmlformats.org/officeDocument/2006/relationships/slide" Target="slide13.xml"/><Relationship Id="rId2" Type="http://schemas.openxmlformats.org/officeDocument/2006/relationships/slide" Target="slide3.xml"/><Relationship Id="rId16" Type="http://schemas.openxmlformats.org/officeDocument/2006/relationships/slide" Target="slide17.xml"/><Relationship Id="rId1" Type="http://schemas.openxmlformats.org/officeDocument/2006/relationships/slideLayout" Target="../slideLayouts/slideLayout6.xml"/><Relationship Id="rId6" Type="http://schemas.openxmlformats.org/officeDocument/2006/relationships/slide" Target="slide7.xml"/><Relationship Id="rId11" Type="http://schemas.openxmlformats.org/officeDocument/2006/relationships/slide" Target="slide12.xml"/><Relationship Id="rId5" Type="http://schemas.openxmlformats.org/officeDocument/2006/relationships/slide" Target="slide6.xml"/><Relationship Id="rId15" Type="http://schemas.openxmlformats.org/officeDocument/2006/relationships/slide" Target="slide1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xmlns="" id="{4B7F20C7-D555-413C-A5B1-3FE0BC3216D1}"/>
              </a:ext>
            </a:extLst>
          </p:cNvPr>
          <p:cNvPicPr>
            <a:picLocks noChangeAspect="1"/>
          </p:cNvPicPr>
          <p:nvPr/>
        </p:nvPicPr>
        <p:blipFill>
          <a:blip r:embed="rId2" cstate="print">
            <a:lum/>
            <a:alphaModFix/>
          </a:blip>
          <a:srcRect/>
          <a:stretch>
            <a:fillRect/>
          </a:stretch>
        </p:blipFill>
        <p:spPr>
          <a:xfrm>
            <a:off x="4082088" y="2849676"/>
            <a:ext cx="3671999" cy="3421080"/>
          </a:xfrm>
          <a:prstGeom prst="rect">
            <a:avLst/>
          </a:prstGeom>
          <a:noFill/>
          <a:ln>
            <a:noFill/>
          </a:ln>
        </p:spPr>
      </p:pic>
      <p:sp>
        <p:nvSpPr>
          <p:cNvPr id="3" name="Titre 2">
            <a:extLst>
              <a:ext uri="{FF2B5EF4-FFF2-40B4-BE49-F238E27FC236}">
                <a16:creationId xmlns:a16="http://schemas.microsoft.com/office/drawing/2014/main" xmlns="" id="{37A9C251-8C3E-484D-940B-8123D7C83B8D}"/>
              </a:ext>
            </a:extLst>
          </p:cNvPr>
          <p:cNvSpPr>
            <a:spLocks noGrp="1"/>
          </p:cNvSpPr>
          <p:nvPr>
            <p:ph type="title"/>
          </p:nvPr>
        </p:nvSpPr>
        <p:spPr>
          <a:xfrm>
            <a:off x="1079156" y="999438"/>
            <a:ext cx="9218142" cy="1325563"/>
          </a:xfrm>
        </p:spPr>
        <p:txBody>
          <a:bodyPr>
            <a:normAutofit fontScale="90000"/>
          </a:bodyPr>
          <a:lstStyle/>
          <a:p>
            <a:r>
              <a:rPr lang="fr-FR" sz="5400" b="1" dirty="0"/>
              <a:t>            Projet pédagogique E.P.S </a:t>
            </a:r>
            <a:br>
              <a:rPr lang="fr-FR" sz="5400" b="1" dirty="0"/>
            </a:br>
            <a:r>
              <a:rPr lang="fr-FR" sz="5400" b="1" dirty="0"/>
              <a:t>           Lycée Jean Macé 2020 - 2021</a:t>
            </a:r>
          </a:p>
        </p:txBody>
      </p:sp>
      <p:pic>
        <p:nvPicPr>
          <p:cNvPr id="4" name="Image 3" descr="lJMacéRennPletr"/>
          <p:cNvPicPr/>
          <p:nvPr/>
        </p:nvPicPr>
        <p:blipFill>
          <a:blip r:embed="rId3" cstate="print"/>
          <a:srcRect/>
          <a:stretch>
            <a:fillRect/>
          </a:stretch>
        </p:blipFill>
        <p:spPr bwMode="auto">
          <a:xfrm>
            <a:off x="221777" y="239420"/>
            <a:ext cx="923925" cy="1041042"/>
          </a:xfrm>
          <a:prstGeom prst="rect">
            <a:avLst/>
          </a:prstGeom>
          <a:noFill/>
          <a:ln w="9525">
            <a:noFill/>
            <a:miter lim="800000"/>
            <a:headEnd/>
            <a:tailEnd/>
          </a:ln>
        </p:spPr>
      </p:pic>
      <p:sp>
        <p:nvSpPr>
          <p:cNvPr id="19457" name="Rectangle 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8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Lycée Jean Macé – 10 rue Jean Macé - BP 90431 – 35704 RENNES Cedex 7 - tél : 02 99 87 91 30 – Mél : ce.0350026n@ac-rennes.fr</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69590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1B49324-EFF6-4ACF-A949-C9C57EDCDE66}"/>
              </a:ext>
            </a:extLst>
          </p:cNvPr>
          <p:cNvSpPr/>
          <p:nvPr/>
        </p:nvSpPr>
        <p:spPr>
          <a:xfrm>
            <a:off x="723900" y="2828836"/>
            <a:ext cx="10198100" cy="2062103"/>
          </a:xfrm>
          <a:prstGeom prst="rect">
            <a:avLst/>
          </a:prstGeom>
        </p:spPr>
        <p:txBody>
          <a:bodyPr wrap="square">
            <a:spAutoFit/>
          </a:bodyPr>
          <a:lstStyle/>
          <a:p>
            <a:r>
              <a:rPr lang="fr-FR" sz="3200" dirty="0"/>
              <a:t>« L’EPS vise à former, par la pratique physique, sportive et artistique, un citoyen épanoui, cultivé, capable de faire des choix éclairés pour s’engager de façon régulière et autonome dans un mode de vie actif et solidaire »</a:t>
            </a:r>
          </a:p>
        </p:txBody>
      </p:sp>
      <p:sp>
        <p:nvSpPr>
          <p:cNvPr id="4" name="ZoneTexte 3">
            <a:extLst>
              <a:ext uri="{FF2B5EF4-FFF2-40B4-BE49-F238E27FC236}">
                <a16:creationId xmlns:a16="http://schemas.microsoft.com/office/drawing/2014/main" xmlns="" id="{862A0306-457F-42F2-8E8A-508735BA1AE2}"/>
              </a:ext>
            </a:extLst>
          </p:cNvPr>
          <p:cNvSpPr txBox="1"/>
          <p:nvPr/>
        </p:nvSpPr>
        <p:spPr>
          <a:xfrm>
            <a:off x="850900" y="1104900"/>
            <a:ext cx="8813800" cy="461665"/>
          </a:xfrm>
          <a:prstGeom prst="rect">
            <a:avLst/>
          </a:prstGeom>
          <a:noFill/>
        </p:spPr>
        <p:txBody>
          <a:bodyPr wrap="square" rtlCol="0">
            <a:spAutoFit/>
          </a:bodyPr>
          <a:lstStyle/>
          <a:p>
            <a:r>
              <a:rPr lang="fr-FR" sz="2400" b="1" dirty="0"/>
              <a:t>                        Nos choix s’inscrivent dans la finalité de l’EPS</a:t>
            </a:r>
          </a:p>
        </p:txBody>
      </p:sp>
    </p:spTree>
    <p:extLst>
      <p:ext uri="{BB962C8B-B14F-4D97-AF65-F5344CB8AC3E}">
        <p14:creationId xmlns:p14="http://schemas.microsoft.com/office/powerpoint/2010/main" xmlns="" val="786069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E6C6445C-1129-41EA-B5F6-E0E2A3A34EE8}"/>
              </a:ext>
            </a:extLst>
          </p:cNvPr>
          <p:cNvSpPr txBox="1"/>
          <p:nvPr/>
        </p:nvSpPr>
        <p:spPr>
          <a:xfrm>
            <a:off x="685800" y="1320800"/>
            <a:ext cx="2298700" cy="646331"/>
          </a:xfrm>
          <a:prstGeom prst="rect">
            <a:avLst/>
          </a:prstGeom>
          <a:noFill/>
        </p:spPr>
        <p:txBody>
          <a:bodyPr wrap="square" rtlCol="0">
            <a:spAutoFit/>
          </a:bodyPr>
          <a:lstStyle/>
          <a:p>
            <a:r>
              <a:rPr lang="fr-FR" dirty="0">
                <a:highlight>
                  <a:srgbClr val="00FFFF"/>
                </a:highlight>
              </a:rPr>
              <a:t>Développer sa motricité</a:t>
            </a:r>
          </a:p>
        </p:txBody>
      </p:sp>
      <p:sp>
        <p:nvSpPr>
          <p:cNvPr id="6" name="ZoneTexte 5">
            <a:extLst>
              <a:ext uri="{FF2B5EF4-FFF2-40B4-BE49-F238E27FC236}">
                <a16:creationId xmlns:a16="http://schemas.microsoft.com/office/drawing/2014/main" xmlns="" id="{8E76FE46-BD21-43AC-B07E-0EF2D5390D40}"/>
              </a:ext>
            </a:extLst>
          </p:cNvPr>
          <p:cNvSpPr txBox="1"/>
          <p:nvPr/>
        </p:nvSpPr>
        <p:spPr>
          <a:xfrm>
            <a:off x="469900" y="4857750"/>
            <a:ext cx="2298700" cy="646331"/>
          </a:xfrm>
          <a:prstGeom prst="rect">
            <a:avLst/>
          </a:prstGeom>
          <a:noFill/>
        </p:spPr>
        <p:txBody>
          <a:bodyPr wrap="square" rtlCol="0">
            <a:spAutoFit/>
          </a:bodyPr>
          <a:lstStyle/>
          <a:p>
            <a:r>
              <a:rPr lang="fr-FR" dirty="0">
                <a:highlight>
                  <a:srgbClr val="00FFFF"/>
                </a:highlight>
              </a:rPr>
              <a:t>Savoir s’entraîner , se préparer</a:t>
            </a:r>
          </a:p>
        </p:txBody>
      </p:sp>
      <p:sp>
        <p:nvSpPr>
          <p:cNvPr id="7" name="ZoneTexte 6">
            <a:extLst>
              <a:ext uri="{FF2B5EF4-FFF2-40B4-BE49-F238E27FC236}">
                <a16:creationId xmlns:a16="http://schemas.microsoft.com/office/drawing/2014/main" xmlns="" id="{BFA17299-0F5F-4379-8951-7724A4C21096}"/>
              </a:ext>
            </a:extLst>
          </p:cNvPr>
          <p:cNvSpPr txBox="1"/>
          <p:nvPr/>
        </p:nvSpPr>
        <p:spPr>
          <a:xfrm>
            <a:off x="4775200" y="5504081"/>
            <a:ext cx="3225800" cy="923330"/>
          </a:xfrm>
          <a:prstGeom prst="rect">
            <a:avLst/>
          </a:prstGeom>
          <a:noFill/>
        </p:spPr>
        <p:txBody>
          <a:bodyPr wrap="square" rtlCol="0">
            <a:spAutoFit/>
          </a:bodyPr>
          <a:lstStyle/>
          <a:p>
            <a:r>
              <a:rPr lang="fr-FR" dirty="0">
                <a:highlight>
                  <a:srgbClr val="00FFFF"/>
                </a:highlight>
              </a:rPr>
              <a:t>Exercer sa responsabilité individuelle et au sein d’un collectif</a:t>
            </a:r>
          </a:p>
        </p:txBody>
      </p:sp>
      <p:sp>
        <p:nvSpPr>
          <p:cNvPr id="8" name="ZoneTexte 7">
            <a:extLst>
              <a:ext uri="{FF2B5EF4-FFF2-40B4-BE49-F238E27FC236}">
                <a16:creationId xmlns:a16="http://schemas.microsoft.com/office/drawing/2014/main" xmlns="" id="{85FE1913-E6CC-41BB-B917-1EAE6FB5CE6F}"/>
              </a:ext>
            </a:extLst>
          </p:cNvPr>
          <p:cNvSpPr txBox="1"/>
          <p:nvPr/>
        </p:nvSpPr>
        <p:spPr>
          <a:xfrm>
            <a:off x="9423400" y="4857750"/>
            <a:ext cx="2413000" cy="646331"/>
          </a:xfrm>
          <a:prstGeom prst="rect">
            <a:avLst/>
          </a:prstGeom>
          <a:noFill/>
        </p:spPr>
        <p:txBody>
          <a:bodyPr wrap="square" rtlCol="0">
            <a:spAutoFit/>
          </a:bodyPr>
          <a:lstStyle/>
          <a:p>
            <a:r>
              <a:rPr lang="fr-FR" dirty="0">
                <a:highlight>
                  <a:srgbClr val="00FFFF"/>
                </a:highlight>
              </a:rPr>
              <a:t>Construire durablement sa santé</a:t>
            </a:r>
          </a:p>
        </p:txBody>
      </p:sp>
      <p:sp>
        <p:nvSpPr>
          <p:cNvPr id="9" name="ZoneTexte 8">
            <a:extLst>
              <a:ext uri="{FF2B5EF4-FFF2-40B4-BE49-F238E27FC236}">
                <a16:creationId xmlns:a16="http://schemas.microsoft.com/office/drawing/2014/main" xmlns="" id="{C60056C6-7E5D-48AB-956E-544815A06E75}"/>
              </a:ext>
            </a:extLst>
          </p:cNvPr>
          <p:cNvSpPr txBox="1"/>
          <p:nvPr/>
        </p:nvSpPr>
        <p:spPr>
          <a:xfrm>
            <a:off x="9423400" y="1643965"/>
            <a:ext cx="2082800" cy="646331"/>
          </a:xfrm>
          <a:prstGeom prst="rect">
            <a:avLst/>
          </a:prstGeom>
          <a:noFill/>
        </p:spPr>
        <p:txBody>
          <a:bodyPr wrap="square" rtlCol="0">
            <a:spAutoFit/>
          </a:bodyPr>
          <a:lstStyle/>
          <a:p>
            <a:r>
              <a:rPr lang="fr-FR" dirty="0">
                <a:highlight>
                  <a:srgbClr val="00FFFF"/>
                </a:highlight>
              </a:rPr>
              <a:t>Accéder au patrimoine culturel</a:t>
            </a:r>
          </a:p>
        </p:txBody>
      </p:sp>
      <p:pic>
        <p:nvPicPr>
          <p:cNvPr id="11" name="Image 10">
            <a:extLst>
              <a:ext uri="{FF2B5EF4-FFF2-40B4-BE49-F238E27FC236}">
                <a16:creationId xmlns:a16="http://schemas.microsoft.com/office/drawing/2014/main" xmlns="" id="{D2353F22-2E45-4F85-A06B-202B98AF00D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34791" y="1473201"/>
            <a:ext cx="1821309" cy="1213020"/>
          </a:xfrm>
          <a:prstGeom prst="rect">
            <a:avLst/>
          </a:prstGeom>
        </p:spPr>
      </p:pic>
      <p:pic>
        <p:nvPicPr>
          <p:cNvPr id="13" name="Image 12">
            <a:extLst>
              <a:ext uri="{FF2B5EF4-FFF2-40B4-BE49-F238E27FC236}">
                <a16:creationId xmlns:a16="http://schemas.microsoft.com/office/drawing/2014/main" xmlns="" id="{A220C913-B674-4C07-B7A9-765032DA9091}"/>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849140" y="3428929"/>
            <a:ext cx="1506960" cy="1428821"/>
          </a:xfrm>
          <a:prstGeom prst="rect">
            <a:avLst/>
          </a:prstGeom>
        </p:spPr>
      </p:pic>
      <p:pic>
        <p:nvPicPr>
          <p:cNvPr id="15" name="Image 14">
            <a:extLst>
              <a:ext uri="{FF2B5EF4-FFF2-40B4-BE49-F238E27FC236}">
                <a16:creationId xmlns:a16="http://schemas.microsoft.com/office/drawing/2014/main" xmlns="" id="{0999F123-28EE-445B-BB89-EE1BB8A6E70A}"/>
              </a:ext>
            </a:extLst>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001000" y="3088192"/>
            <a:ext cx="2293706" cy="1769558"/>
          </a:xfrm>
          <a:prstGeom prst="rect">
            <a:avLst/>
          </a:prstGeom>
        </p:spPr>
      </p:pic>
      <p:pic>
        <p:nvPicPr>
          <p:cNvPr id="17" name="Image 16">
            <a:extLst>
              <a:ext uri="{FF2B5EF4-FFF2-40B4-BE49-F238E27FC236}">
                <a16:creationId xmlns:a16="http://schemas.microsoft.com/office/drawing/2014/main" xmlns="" id="{625A4482-7A3B-469F-B283-9772D0F0B616}"/>
              </a:ext>
            </a:extLst>
          </p:cNvPr>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4879297" y="4346575"/>
            <a:ext cx="2293706" cy="1184275"/>
          </a:xfrm>
          <a:prstGeom prst="rect">
            <a:avLst/>
          </a:prstGeom>
        </p:spPr>
      </p:pic>
      <p:pic>
        <p:nvPicPr>
          <p:cNvPr id="19" name="Image 18">
            <a:extLst>
              <a:ext uri="{FF2B5EF4-FFF2-40B4-BE49-F238E27FC236}">
                <a16:creationId xmlns:a16="http://schemas.microsoft.com/office/drawing/2014/main" xmlns="" id="{4A83085F-294A-4A37-930B-8F0062D0D725}"/>
              </a:ext>
            </a:extLst>
          </p:cNvPr>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7099300" y="1643965"/>
            <a:ext cx="1905000" cy="1266825"/>
          </a:xfrm>
          <a:prstGeom prst="rect">
            <a:avLst/>
          </a:prstGeom>
        </p:spPr>
      </p:pic>
      <p:sp>
        <p:nvSpPr>
          <p:cNvPr id="20" name="ZoneTexte 19">
            <a:extLst>
              <a:ext uri="{FF2B5EF4-FFF2-40B4-BE49-F238E27FC236}">
                <a16:creationId xmlns:a16="http://schemas.microsoft.com/office/drawing/2014/main" xmlns="" id="{E847BED9-837E-497B-A800-98136C2F719C}"/>
              </a:ext>
            </a:extLst>
          </p:cNvPr>
          <p:cNvSpPr txBox="1"/>
          <p:nvPr/>
        </p:nvSpPr>
        <p:spPr>
          <a:xfrm>
            <a:off x="4127500" y="857648"/>
            <a:ext cx="3683000" cy="369332"/>
          </a:xfrm>
          <a:prstGeom prst="rect">
            <a:avLst/>
          </a:prstGeom>
          <a:noFill/>
        </p:spPr>
        <p:txBody>
          <a:bodyPr wrap="square" rtlCol="0">
            <a:spAutoFit/>
          </a:bodyPr>
          <a:lstStyle/>
          <a:p>
            <a:r>
              <a:rPr lang="fr-FR" dirty="0"/>
              <a:t>Rappel des 5 objectifs généraux</a:t>
            </a:r>
          </a:p>
        </p:txBody>
      </p:sp>
      <p:sp>
        <p:nvSpPr>
          <p:cNvPr id="14" name="ZoneTexte 13">
            <a:extLst>
              <a:ext uri="{FF2B5EF4-FFF2-40B4-BE49-F238E27FC236}">
                <a16:creationId xmlns:a16="http://schemas.microsoft.com/office/drawing/2014/main" xmlns="" id="{13A38418-1751-4E69-8DC6-9841ED2867BE}"/>
              </a:ext>
            </a:extLst>
          </p:cNvPr>
          <p:cNvSpPr txBox="1"/>
          <p:nvPr/>
        </p:nvSpPr>
        <p:spPr>
          <a:xfrm>
            <a:off x="342900" y="304801"/>
            <a:ext cx="1130300" cy="646331"/>
          </a:xfrm>
          <a:prstGeom prst="rect">
            <a:avLst/>
          </a:prstGeom>
          <a:noFill/>
        </p:spPr>
        <p:txBody>
          <a:bodyPr wrap="square" rtlCol="0">
            <a:spAutoFit/>
          </a:bodyPr>
          <a:lstStyle/>
          <a:p>
            <a:r>
              <a:rPr lang="fr-FR" dirty="0">
                <a:solidFill>
                  <a:srgbClr val="FF0000"/>
                </a:solidFill>
              </a:rPr>
              <a:t>Point réforme</a:t>
            </a:r>
          </a:p>
        </p:txBody>
      </p:sp>
    </p:spTree>
    <p:extLst>
      <p:ext uri="{BB962C8B-B14F-4D97-AF65-F5344CB8AC3E}">
        <p14:creationId xmlns:p14="http://schemas.microsoft.com/office/powerpoint/2010/main" xmlns="" val="3813572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67F6F153-E97D-4A8D-B902-527BF5FE14A1}"/>
              </a:ext>
            </a:extLst>
          </p:cNvPr>
          <p:cNvSpPr/>
          <p:nvPr/>
        </p:nvSpPr>
        <p:spPr>
          <a:xfrm>
            <a:off x="2171699" y="62958"/>
            <a:ext cx="9284201" cy="1138773"/>
          </a:xfrm>
          <a:prstGeom prst="rect">
            <a:avLst/>
          </a:prstGeom>
        </p:spPr>
        <p:txBody>
          <a:bodyPr wrap="square" anchor="t">
            <a:spAutoFit/>
          </a:bodyPr>
          <a:lstStyle/>
          <a:p>
            <a:pPr algn="ctr"/>
            <a:r>
              <a:rPr lang="fr-FR" sz="2800" b="1" dirty="0">
                <a:solidFill>
                  <a:schemeClr val="accent1"/>
                </a:solidFill>
              </a:rPr>
              <a:t>Pour atteindre les différents objectifs généraux</a:t>
            </a:r>
          </a:p>
          <a:p>
            <a:r>
              <a:rPr lang="fr-FR" sz="1600" b="1" dirty="0">
                <a:solidFill>
                  <a:schemeClr val="accent1"/>
                </a:solidFill>
              </a:rPr>
              <a:t>                                                                       </a:t>
            </a:r>
            <a:r>
              <a:rPr lang="fr-FR" sz="2400" b="1" dirty="0">
                <a:solidFill>
                  <a:schemeClr val="accent1"/>
                </a:solidFill>
              </a:rPr>
              <a:t>Cinq champs d’apprentissage (CA)</a:t>
            </a:r>
          </a:p>
          <a:p>
            <a:endParaRPr lang="fr-FR" sz="1600" dirty="0"/>
          </a:p>
        </p:txBody>
      </p:sp>
      <p:sp>
        <p:nvSpPr>
          <p:cNvPr id="6" name="ZoneTexte 5">
            <a:extLst>
              <a:ext uri="{FF2B5EF4-FFF2-40B4-BE49-F238E27FC236}">
                <a16:creationId xmlns:a16="http://schemas.microsoft.com/office/drawing/2014/main" xmlns="" id="{DF04E5B0-4D5C-436C-AE60-06836C9DD13B}"/>
              </a:ext>
            </a:extLst>
          </p:cNvPr>
          <p:cNvSpPr txBox="1"/>
          <p:nvPr/>
        </p:nvSpPr>
        <p:spPr>
          <a:xfrm>
            <a:off x="929697" y="1433751"/>
            <a:ext cx="10961256" cy="5016758"/>
          </a:xfrm>
          <a:prstGeom prst="rect">
            <a:avLst/>
          </a:prstGeom>
          <a:noFill/>
        </p:spPr>
        <p:txBody>
          <a:bodyPr wrap="square" rtlCol="0" anchor="t">
            <a:spAutoFit/>
          </a:bodyPr>
          <a:lstStyle/>
          <a:p>
            <a:r>
              <a:rPr lang="fr-FR" dirty="0"/>
              <a:t>                                                     </a:t>
            </a:r>
            <a:r>
              <a:rPr lang="fr-FR" sz="2000" b="1" dirty="0">
                <a:solidFill>
                  <a:schemeClr val="accent1"/>
                </a:solidFill>
              </a:rPr>
              <a:t> </a:t>
            </a:r>
            <a:r>
              <a:rPr lang="fr-FR" sz="1600" b="1" dirty="0"/>
              <a:t>CA 1</a:t>
            </a:r>
            <a:r>
              <a:rPr lang="fr-FR" sz="1600" dirty="0">
                <a:solidFill>
                  <a:schemeClr val="accent2"/>
                </a:solidFill>
              </a:rPr>
              <a:t>: </a:t>
            </a:r>
            <a:r>
              <a:rPr lang="fr-FR" dirty="0">
                <a:solidFill>
                  <a:schemeClr val="accent2"/>
                </a:solidFill>
              </a:rPr>
              <a:t>« réaliser une performance motrice mesurable à une échéance donnée »</a:t>
            </a:r>
          </a:p>
          <a:p>
            <a:endParaRPr lang="fr-FR" sz="1600" dirty="0"/>
          </a:p>
          <a:p>
            <a:r>
              <a:rPr lang="fr-FR" sz="1600" b="1" dirty="0"/>
              <a:t>                  CA2</a:t>
            </a:r>
            <a:r>
              <a:rPr lang="fr-FR" sz="1600" dirty="0">
                <a:solidFill>
                  <a:schemeClr val="accent2"/>
                </a:solidFill>
              </a:rPr>
              <a:t>: </a:t>
            </a:r>
            <a:r>
              <a:rPr lang="fr-FR" dirty="0">
                <a:solidFill>
                  <a:schemeClr val="accent6"/>
                </a:solidFill>
              </a:rPr>
              <a:t>« adapter son déplacement à des environnements variés ou incertains »</a:t>
            </a:r>
          </a:p>
          <a:p>
            <a:endParaRPr lang="fr-FR" sz="1600" dirty="0"/>
          </a:p>
          <a:p>
            <a:endParaRPr lang="fr-FR" sz="1600" dirty="0"/>
          </a:p>
          <a:p>
            <a:endParaRPr lang="fr-FR" sz="1600" dirty="0"/>
          </a:p>
          <a:p>
            <a:r>
              <a:rPr lang="fr-FR" sz="1600" dirty="0"/>
              <a:t>                                                   </a:t>
            </a:r>
            <a:r>
              <a:rPr lang="fr-FR" sz="1600" b="1" dirty="0"/>
              <a:t>CA3</a:t>
            </a:r>
            <a:r>
              <a:rPr lang="fr-FR" sz="1600" dirty="0"/>
              <a:t>: </a:t>
            </a:r>
            <a:r>
              <a:rPr lang="fr-FR" dirty="0">
                <a:solidFill>
                  <a:srgbClr val="00B0F0"/>
                </a:solidFill>
              </a:rPr>
              <a:t>« réaliser une prestation corporelle destinée à être vue et appréciée »</a:t>
            </a:r>
          </a:p>
          <a:p>
            <a:endParaRPr lang="fr-FR" sz="1600" dirty="0"/>
          </a:p>
          <a:p>
            <a:r>
              <a:rPr lang="fr-FR" sz="1600" dirty="0"/>
              <a:t>                                       </a:t>
            </a:r>
          </a:p>
          <a:p>
            <a:r>
              <a:rPr lang="fr-FR" sz="1600" dirty="0"/>
              <a:t>                                    </a:t>
            </a:r>
            <a:r>
              <a:rPr lang="fr-FR" sz="1600" b="1" dirty="0"/>
              <a:t>CA4</a:t>
            </a:r>
            <a:r>
              <a:rPr lang="fr-FR" sz="1600" dirty="0"/>
              <a:t>: </a:t>
            </a:r>
            <a:r>
              <a:rPr lang="fr-FR" dirty="0">
                <a:solidFill>
                  <a:srgbClr val="FFC000"/>
                </a:solidFill>
              </a:rPr>
              <a:t>« conduire et maîtriser un affrontement collectif ou interindividuel pour gagner »</a:t>
            </a:r>
          </a:p>
          <a:p>
            <a:endParaRPr lang="fr-FR" dirty="0">
              <a:solidFill>
                <a:srgbClr val="FFC000"/>
              </a:solidFill>
            </a:endParaRPr>
          </a:p>
          <a:p>
            <a:endParaRPr lang="fr-FR" dirty="0">
              <a:solidFill>
                <a:srgbClr val="FFC000"/>
              </a:solidFill>
            </a:endParaRPr>
          </a:p>
          <a:p>
            <a:endParaRPr lang="fr-FR" sz="1600" dirty="0"/>
          </a:p>
          <a:p>
            <a:r>
              <a:rPr lang="fr-FR" sz="1600" b="1" dirty="0"/>
              <a:t>CA5</a:t>
            </a:r>
            <a:r>
              <a:rPr lang="fr-FR" sz="1600" dirty="0"/>
              <a:t>: </a:t>
            </a:r>
            <a:r>
              <a:rPr lang="fr-FR" dirty="0">
                <a:solidFill>
                  <a:srgbClr val="7030A0"/>
                </a:solidFill>
              </a:rPr>
              <a:t>"Réaliser une activité physique pour développer ses ressources et s’entretenir"</a:t>
            </a:r>
            <a:endParaRPr lang="fr-FR" dirty="0">
              <a:solidFill>
                <a:srgbClr val="7030A0"/>
              </a:solidFill>
              <a:cs typeface="Calibri"/>
            </a:endParaRPr>
          </a:p>
          <a:p>
            <a:endParaRPr lang="fr-FR" sz="1600" dirty="0"/>
          </a:p>
          <a:p>
            <a:endParaRPr lang="fr-FR" sz="1600" dirty="0"/>
          </a:p>
          <a:p>
            <a:endParaRPr lang="fr-FR" sz="1600" dirty="0"/>
          </a:p>
          <a:p>
            <a:r>
              <a:rPr lang="fr-FR" sz="1600" b="1" dirty="0">
                <a:highlight>
                  <a:srgbClr val="00FFFF"/>
                </a:highlight>
              </a:rPr>
              <a:t>                                   Dans ses deux premières années au lycée, l’élève doit avoir vécu les 5 champs d’apprentissage. </a:t>
            </a:r>
          </a:p>
          <a:p>
            <a:r>
              <a:rPr lang="fr-FR" sz="1600" b="1" dirty="0">
                <a:highlight>
                  <a:srgbClr val="00FFFF"/>
                </a:highlight>
              </a:rPr>
              <a:t>                                   En seconde, il doit obligatoirement   être engagé dans un processus de création artistique.( CA3). </a:t>
            </a:r>
            <a:endParaRPr lang="fr-FR" sz="1600" b="1" dirty="0">
              <a:highlight>
                <a:srgbClr val="00FFFF"/>
              </a:highlight>
              <a:cs typeface="Calibri"/>
            </a:endParaRPr>
          </a:p>
        </p:txBody>
      </p:sp>
      <p:sp>
        <p:nvSpPr>
          <p:cNvPr id="7" name="ZoneTexte 6">
            <a:extLst>
              <a:ext uri="{FF2B5EF4-FFF2-40B4-BE49-F238E27FC236}">
                <a16:creationId xmlns:a16="http://schemas.microsoft.com/office/drawing/2014/main" xmlns="" id="{3250EDED-D2CD-4393-96BD-6D17E34D01FC}"/>
              </a:ext>
            </a:extLst>
          </p:cNvPr>
          <p:cNvSpPr txBox="1"/>
          <p:nvPr/>
        </p:nvSpPr>
        <p:spPr>
          <a:xfrm>
            <a:off x="1054100" y="7138266"/>
            <a:ext cx="9093200" cy="400110"/>
          </a:xfrm>
          <a:prstGeom prst="rect">
            <a:avLst/>
          </a:prstGeom>
          <a:noFill/>
        </p:spPr>
        <p:txBody>
          <a:bodyPr wrap="square" rtlCol="0" anchor="t">
            <a:spAutoFit/>
          </a:bodyPr>
          <a:lstStyle/>
          <a:p>
            <a:r>
              <a:rPr lang="fr-FR" sz="2000" b="1" dirty="0">
                <a:solidFill>
                  <a:schemeClr val="accent1"/>
                </a:solidFill>
              </a:rPr>
              <a:t>                                                    </a:t>
            </a:r>
            <a:endParaRPr lang="fr-FR" sz="1600" dirty="0"/>
          </a:p>
        </p:txBody>
      </p:sp>
      <p:pic>
        <p:nvPicPr>
          <p:cNvPr id="8" name="Image 7">
            <a:extLst>
              <a:ext uri="{FF2B5EF4-FFF2-40B4-BE49-F238E27FC236}">
                <a16:creationId xmlns:a16="http://schemas.microsoft.com/office/drawing/2014/main" xmlns="" id="{495820FC-8D09-451A-9495-C7AA4D590661}"/>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35100" y="1053578"/>
            <a:ext cx="1231900" cy="804525"/>
          </a:xfrm>
          <a:prstGeom prst="rect">
            <a:avLst/>
          </a:prstGeom>
        </p:spPr>
      </p:pic>
      <p:pic>
        <p:nvPicPr>
          <p:cNvPr id="10" name="Image 9">
            <a:extLst>
              <a:ext uri="{FF2B5EF4-FFF2-40B4-BE49-F238E27FC236}">
                <a16:creationId xmlns:a16="http://schemas.microsoft.com/office/drawing/2014/main" xmlns="" id="{EC04B27E-DFFC-4A42-87D6-A82F8BA04BBD}"/>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227128" y="1903414"/>
            <a:ext cx="1499108" cy="1048096"/>
          </a:xfrm>
          <a:prstGeom prst="rect">
            <a:avLst/>
          </a:prstGeom>
        </p:spPr>
      </p:pic>
      <p:pic>
        <p:nvPicPr>
          <p:cNvPr id="12" name="Image 11">
            <a:extLst>
              <a:ext uri="{FF2B5EF4-FFF2-40B4-BE49-F238E27FC236}">
                <a16:creationId xmlns:a16="http://schemas.microsoft.com/office/drawing/2014/main" xmlns="" id="{7E50D979-7BD7-4D0D-AAB8-4AA1A63F6C16}"/>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flipH="1">
            <a:off x="500564" y="2442304"/>
            <a:ext cx="1930400" cy="1207070"/>
          </a:xfrm>
          <a:prstGeom prst="rect">
            <a:avLst/>
          </a:prstGeom>
        </p:spPr>
      </p:pic>
      <p:pic>
        <p:nvPicPr>
          <p:cNvPr id="14" name="Image 13">
            <a:extLst>
              <a:ext uri="{FF2B5EF4-FFF2-40B4-BE49-F238E27FC236}">
                <a16:creationId xmlns:a16="http://schemas.microsoft.com/office/drawing/2014/main" xmlns="" id="{DA000677-BFBF-4228-B0A8-9CA51D0A53CE}"/>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9452553" y="3942130"/>
            <a:ext cx="2438400" cy="1048096"/>
          </a:xfrm>
          <a:prstGeom prst="rect">
            <a:avLst/>
          </a:prstGeom>
        </p:spPr>
      </p:pic>
      <p:pic>
        <p:nvPicPr>
          <p:cNvPr id="16" name="Image 15">
            <a:extLst>
              <a:ext uri="{FF2B5EF4-FFF2-40B4-BE49-F238E27FC236}">
                <a16:creationId xmlns:a16="http://schemas.microsoft.com/office/drawing/2014/main" xmlns="" id="{454FF64F-C912-4526-880B-52882A53B8D5}"/>
              </a:ext>
            </a:extLst>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407987" y="5223002"/>
            <a:ext cx="2054225" cy="1428030"/>
          </a:xfrm>
          <a:prstGeom prst="rect">
            <a:avLst/>
          </a:prstGeom>
        </p:spPr>
      </p:pic>
      <p:sp>
        <p:nvSpPr>
          <p:cNvPr id="11" name="ZoneTexte 10">
            <a:extLst>
              <a:ext uri="{FF2B5EF4-FFF2-40B4-BE49-F238E27FC236}">
                <a16:creationId xmlns:a16="http://schemas.microsoft.com/office/drawing/2014/main" xmlns="" id="{96826026-4725-4452-A45B-B8CDB1B212C1}"/>
              </a:ext>
            </a:extLst>
          </p:cNvPr>
          <p:cNvSpPr txBox="1"/>
          <p:nvPr/>
        </p:nvSpPr>
        <p:spPr>
          <a:xfrm>
            <a:off x="342900" y="304801"/>
            <a:ext cx="1130300" cy="646331"/>
          </a:xfrm>
          <a:prstGeom prst="rect">
            <a:avLst/>
          </a:prstGeom>
          <a:noFill/>
        </p:spPr>
        <p:txBody>
          <a:bodyPr wrap="square" rtlCol="0">
            <a:spAutoFit/>
          </a:bodyPr>
          <a:lstStyle/>
          <a:p>
            <a:r>
              <a:rPr lang="fr-FR" dirty="0">
                <a:solidFill>
                  <a:srgbClr val="FF0000"/>
                </a:solidFill>
              </a:rPr>
              <a:t>Point réforme</a:t>
            </a:r>
          </a:p>
        </p:txBody>
      </p:sp>
    </p:spTree>
    <p:extLst>
      <p:ext uri="{BB962C8B-B14F-4D97-AF65-F5344CB8AC3E}">
        <p14:creationId xmlns:p14="http://schemas.microsoft.com/office/powerpoint/2010/main" xmlns="" val="1333315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B3AE2FE4-113E-4626-9209-DC2E690DBCCE}"/>
              </a:ext>
            </a:extLst>
          </p:cNvPr>
          <p:cNvSpPr/>
          <p:nvPr/>
        </p:nvSpPr>
        <p:spPr>
          <a:xfrm>
            <a:off x="952500" y="304801"/>
            <a:ext cx="10198100" cy="1077218"/>
          </a:xfrm>
          <a:prstGeom prst="rect">
            <a:avLst/>
          </a:prstGeom>
        </p:spPr>
        <p:txBody>
          <a:bodyPr wrap="square">
            <a:spAutoFit/>
          </a:bodyPr>
          <a:lstStyle/>
          <a:p>
            <a:r>
              <a:rPr lang="fr-FR" sz="3200" b="1" dirty="0">
                <a:solidFill>
                  <a:schemeClr val="accent1"/>
                </a:solidFill>
              </a:rPr>
              <a:t>      Dans chaque champs d’apprentissage :</a:t>
            </a:r>
          </a:p>
          <a:p>
            <a:r>
              <a:rPr lang="fr-FR" sz="3200" b="1" dirty="0">
                <a:solidFill>
                  <a:schemeClr val="accent1"/>
                </a:solidFill>
              </a:rPr>
              <a:t>             Les attendus de fin de lycée (AFL) sont déclinés</a:t>
            </a:r>
          </a:p>
        </p:txBody>
      </p:sp>
      <p:sp>
        <p:nvSpPr>
          <p:cNvPr id="3" name="ZoneTexte 2">
            <a:extLst>
              <a:ext uri="{FF2B5EF4-FFF2-40B4-BE49-F238E27FC236}">
                <a16:creationId xmlns:a16="http://schemas.microsoft.com/office/drawing/2014/main" xmlns="" id="{3B26D147-142E-4EA1-A413-3C4AD339B1AE}"/>
              </a:ext>
            </a:extLst>
          </p:cNvPr>
          <p:cNvSpPr txBox="1"/>
          <p:nvPr/>
        </p:nvSpPr>
        <p:spPr>
          <a:xfrm>
            <a:off x="1473200" y="2590800"/>
            <a:ext cx="3175000" cy="1231900"/>
          </a:xfrm>
          <a:prstGeom prst="rect">
            <a:avLst/>
          </a:prstGeom>
          <a:noFill/>
        </p:spPr>
        <p:txBody>
          <a:bodyPr wrap="square" rtlCol="0">
            <a:spAutoFit/>
          </a:bodyPr>
          <a:lstStyle/>
          <a:p>
            <a:endParaRPr lang="fr-FR" dirty="0"/>
          </a:p>
        </p:txBody>
      </p:sp>
      <p:sp>
        <p:nvSpPr>
          <p:cNvPr id="4" name="ZoneTexte 3">
            <a:extLst>
              <a:ext uri="{FF2B5EF4-FFF2-40B4-BE49-F238E27FC236}">
                <a16:creationId xmlns:a16="http://schemas.microsoft.com/office/drawing/2014/main" xmlns="" id="{0CD4F95E-0873-4E63-9E3B-A37902305B7E}"/>
              </a:ext>
            </a:extLst>
          </p:cNvPr>
          <p:cNvSpPr txBox="1"/>
          <p:nvPr/>
        </p:nvSpPr>
        <p:spPr>
          <a:xfrm>
            <a:off x="520700" y="1452424"/>
            <a:ext cx="10845800" cy="800219"/>
          </a:xfrm>
          <a:prstGeom prst="rect">
            <a:avLst/>
          </a:prstGeom>
          <a:noFill/>
        </p:spPr>
        <p:txBody>
          <a:bodyPr wrap="square" rtlCol="0">
            <a:spAutoFit/>
          </a:bodyPr>
          <a:lstStyle/>
          <a:p>
            <a:r>
              <a:rPr lang="fr-FR" sz="2800" b="1" dirty="0">
                <a:solidFill>
                  <a:schemeClr val="accent1"/>
                </a:solidFill>
              </a:rPr>
              <a:t>AFL 1</a:t>
            </a:r>
            <a:r>
              <a:rPr lang="fr-FR" sz="2800" b="1" dirty="0"/>
              <a:t>:   S’engager pour …              Utiliser une motricité spécifique    </a:t>
            </a:r>
          </a:p>
          <a:p>
            <a:endParaRPr lang="fr-FR" b="1" dirty="0"/>
          </a:p>
        </p:txBody>
      </p:sp>
      <p:sp>
        <p:nvSpPr>
          <p:cNvPr id="6" name="ZoneTexte 5">
            <a:extLst>
              <a:ext uri="{FF2B5EF4-FFF2-40B4-BE49-F238E27FC236}">
                <a16:creationId xmlns:a16="http://schemas.microsoft.com/office/drawing/2014/main" xmlns="" id="{73CB4582-34F0-41FD-A432-262CB6D99E9B}"/>
              </a:ext>
            </a:extLst>
          </p:cNvPr>
          <p:cNvSpPr txBox="1"/>
          <p:nvPr/>
        </p:nvSpPr>
        <p:spPr>
          <a:xfrm>
            <a:off x="342900" y="2375754"/>
            <a:ext cx="11849100" cy="523220"/>
          </a:xfrm>
          <a:prstGeom prst="rect">
            <a:avLst/>
          </a:prstGeom>
          <a:noFill/>
        </p:spPr>
        <p:txBody>
          <a:bodyPr wrap="square" rtlCol="0">
            <a:spAutoFit/>
          </a:bodyPr>
          <a:lstStyle/>
          <a:p>
            <a:r>
              <a:rPr lang="fr-FR" sz="2800" b="1" dirty="0">
                <a:solidFill>
                  <a:schemeClr val="accent1"/>
                </a:solidFill>
              </a:rPr>
              <a:t>AFL2</a:t>
            </a:r>
            <a:r>
              <a:rPr lang="fr-FR" sz="2800" b="1" dirty="0"/>
              <a:t>:  Se préparer à …   S’entraîner pour … individuellement ou collectivement</a:t>
            </a:r>
          </a:p>
        </p:txBody>
      </p:sp>
      <p:sp>
        <p:nvSpPr>
          <p:cNvPr id="7" name="ZoneTexte 6">
            <a:extLst>
              <a:ext uri="{FF2B5EF4-FFF2-40B4-BE49-F238E27FC236}">
                <a16:creationId xmlns:a16="http://schemas.microsoft.com/office/drawing/2014/main" xmlns="" id="{91701B4C-C003-4120-9D81-85706E4EB003}"/>
              </a:ext>
            </a:extLst>
          </p:cNvPr>
          <p:cNvSpPr txBox="1"/>
          <p:nvPr/>
        </p:nvSpPr>
        <p:spPr>
          <a:xfrm>
            <a:off x="533399" y="3374251"/>
            <a:ext cx="10833101" cy="523220"/>
          </a:xfrm>
          <a:prstGeom prst="rect">
            <a:avLst/>
          </a:prstGeom>
          <a:noFill/>
        </p:spPr>
        <p:txBody>
          <a:bodyPr wrap="square" rtlCol="0">
            <a:spAutoFit/>
          </a:bodyPr>
          <a:lstStyle/>
          <a:p>
            <a:r>
              <a:rPr lang="fr-FR" sz="2800" b="1" dirty="0">
                <a:solidFill>
                  <a:schemeClr val="accent1"/>
                </a:solidFill>
              </a:rPr>
              <a:t>AFL3</a:t>
            </a:r>
            <a:r>
              <a:rPr lang="fr-FR" sz="2800" b="1" dirty="0"/>
              <a:t> :  Rôles sociaux à choisir (permettent le fonctionnement solidaire)</a:t>
            </a:r>
          </a:p>
        </p:txBody>
      </p:sp>
      <p:sp>
        <p:nvSpPr>
          <p:cNvPr id="8" name="ZoneTexte 7">
            <a:extLst>
              <a:ext uri="{FF2B5EF4-FFF2-40B4-BE49-F238E27FC236}">
                <a16:creationId xmlns:a16="http://schemas.microsoft.com/office/drawing/2014/main" xmlns="" id="{6DF67B45-4E55-471B-9D13-A3D4C6C7BF4F}"/>
              </a:ext>
            </a:extLst>
          </p:cNvPr>
          <p:cNvSpPr txBox="1"/>
          <p:nvPr/>
        </p:nvSpPr>
        <p:spPr>
          <a:xfrm>
            <a:off x="3022600" y="4432300"/>
            <a:ext cx="7658100" cy="2585323"/>
          </a:xfrm>
          <a:prstGeom prst="rect">
            <a:avLst/>
          </a:prstGeom>
          <a:noFill/>
        </p:spPr>
        <p:txBody>
          <a:bodyPr wrap="square" rtlCol="0">
            <a:spAutoFit/>
          </a:bodyPr>
          <a:lstStyle/>
          <a:p>
            <a:r>
              <a:rPr lang="fr-FR" sz="2400" dirty="0"/>
              <a:t>Pour chaque niveau de classe l’équipe pédagogique a</a:t>
            </a:r>
          </a:p>
          <a:p>
            <a:pPr marL="285750" indent="-285750">
              <a:buFontTx/>
              <a:buChar char="-"/>
            </a:pPr>
            <a:r>
              <a:rPr lang="fr-FR" sz="2400" dirty="0"/>
              <a:t>Décliné les AFL sur 4 degrés ( barème)</a:t>
            </a:r>
          </a:p>
          <a:p>
            <a:pPr marL="285750" indent="-285750">
              <a:buFontTx/>
              <a:buChar char="-"/>
            </a:pPr>
            <a:endParaRPr lang="fr-FR" sz="2400" dirty="0"/>
          </a:p>
          <a:p>
            <a:pPr marL="285750" indent="-285750">
              <a:buFontTx/>
              <a:buChar char="-"/>
            </a:pPr>
            <a:r>
              <a:rPr lang="fr-FR" sz="2400" dirty="0"/>
              <a:t>Construit les </a:t>
            </a:r>
            <a:r>
              <a:rPr lang="fr-FR" sz="2400" b="1" dirty="0"/>
              <a:t>référentiels d’évaluation </a:t>
            </a:r>
            <a:r>
              <a:rPr lang="fr-FR" sz="2400" dirty="0"/>
              <a:t>avec répartition des points selon les exigences institutionnelles pour le </a:t>
            </a:r>
            <a:r>
              <a:rPr lang="fr-FR" sz="2400" b="1" dirty="0"/>
              <a:t>baccalauréat</a:t>
            </a:r>
          </a:p>
          <a:p>
            <a:pPr marL="285750" indent="-285750">
              <a:buFontTx/>
              <a:buChar char="-"/>
            </a:pPr>
            <a:endParaRPr lang="fr-FR" dirty="0"/>
          </a:p>
        </p:txBody>
      </p:sp>
      <p:sp>
        <p:nvSpPr>
          <p:cNvPr id="9" name="ZoneTexte 8">
            <a:extLst>
              <a:ext uri="{FF2B5EF4-FFF2-40B4-BE49-F238E27FC236}">
                <a16:creationId xmlns:a16="http://schemas.microsoft.com/office/drawing/2014/main" xmlns="" id="{5CD7DE4A-75AD-47A1-986E-A50192CD3D30}"/>
              </a:ext>
            </a:extLst>
          </p:cNvPr>
          <p:cNvSpPr txBox="1"/>
          <p:nvPr/>
        </p:nvSpPr>
        <p:spPr>
          <a:xfrm>
            <a:off x="342900" y="304801"/>
            <a:ext cx="1130300" cy="646331"/>
          </a:xfrm>
          <a:prstGeom prst="rect">
            <a:avLst/>
          </a:prstGeom>
          <a:noFill/>
        </p:spPr>
        <p:txBody>
          <a:bodyPr wrap="square" rtlCol="0">
            <a:spAutoFit/>
          </a:bodyPr>
          <a:lstStyle/>
          <a:p>
            <a:r>
              <a:rPr lang="fr-FR" dirty="0">
                <a:solidFill>
                  <a:srgbClr val="FF0000"/>
                </a:solidFill>
              </a:rPr>
              <a:t>Point réforme</a:t>
            </a:r>
          </a:p>
        </p:txBody>
      </p:sp>
      <p:sp>
        <p:nvSpPr>
          <p:cNvPr id="10" name="ZoneTexte 9">
            <a:extLst>
              <a:ext uri="{FF2B5EF4-FFF2-40B4-BE49-F238E27FC236}">
                <a16:creationId xmlns:a16="http://schemas.microsoft.com/office/drawing/2014/main" xmlns="" id="{E8146234-3FF9-42E5-B0A2-6423E1C1883B}"/>
              </a:ext>
            </a:extLst>
          </p:cNvPr>
          <p:cNvSpPr txBox="1"/>
          <p:nvPr/>
        </p:nvSpPr>
        <p:spPr>
          <a:xfrm>
            <a:off x="520700" y="4432300"/>
            <a:ext cx="1600200" cy="369332"/>
          </a:xfrm>
          <a:prstGeom prst="rect">
            <a:avLst/>
          </a:prstGeom>
          <a:noFill/>
        </p:spPr>
        <p:txBody>
          <a:bodyPr wrap="square" rtlCol="0">
            <a:spAutoFit/>
          </a:bodyPr>
          <a:lstStyle/>
          <a:p>
            <a:r>
              <a:rPr lang="fr-FR" dirty="0">
                <a:solidFill>
                  <a:srgbClr val="FF0000"/>
                </a:solidFill>
              </a:rPr>
              <a:t>Point</a:t>
            </a:r>
            <a:r>
              <a:rPr lang="fr-FR" sz="1200" dirty="0">
                <a:solidFill>
                  <a:srgbClr val="FF0000"/>
                </a:solidFill>
              </a:rPr>
              <a:t> </a:t>
            </a:r>
            <a:r>
              <a:rPr lang="fr-FR" dirty="0">
                <a:solidFill>
                  <a:srgbClr val="FF0000"/>
                </a:solidFill>
              </a:rPr>
              <a:t>projet</a:t>
            </a:r>
          </a:p>
        </p:txBody>
      </p:sp>
    </p:spTree>
    <p:extLst>
      <p:ext uri="{BB962C8B-B14F-4D97-AF65-F5344CB8AC3E}">
        <p14:creationId xmlns:p14="http://schemas.microsoft.com/office/powerpoint/2010/main" xmlns="" val="4029885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3A4E76E4-64C8-4318-A3F9-9E9CD6575CAD}"/>
              </a:ext>
            </a:extLst>
          </p:cNvPr>
          <p:cNvSpPr txBox="1"/>
          <p:nvPr/>
        </p:nvSpPr>
        <p:spPr>
          <a:xfrm>
            <a:off x="1267329" y="2490282"/>
            <a:ext cx="8225049" cy="1323439"/>
          </a:xfrm>
          <a:prstGeom prst="rect">
            <a:avLst/>
          </a:prstGeom>
          <a:noFill/>
        </p:spPr>
        <p:txBody>
          <a:bodyPr wrap="square" rtlCol="0" anchor="t">
            <a:spAutoFit/>
          </a:bodyPr>
          <a:lstStyle/>
          <a:p>
            <a:pPr algn="ctr"/>
            <a:r>
              <a:rPr lang="fr-FR" sz="4000" b="1" dirty="0">
                <a:solidFill>
                  <a:schemeClr val="accent1"/>
                </a:solidFill>
              </a:rPr>
              <a:t>PROGRAMMATION DES ACTIVITÉS</a:t>
            </a:r>
          </a:p>
          <a:p>
            <a:pPr algn="ctr"/>
            <a:r>
              <a:rPr lang="fr-FR" sz="4000" b="1" dirty="0">
                <a:solidFill>
                  <a:schemeClr val="accent1"/>
                </a:solidFill>
              </a:rPr>
              <a:t>Par niveau de classe</a:t>
            </a:r>
            <a:endParaRPr lang="fr-FR" sz="4000" dirty="0"/>
          </a:p>
        </p:txBody>
      </p:sp>
      <p:sp>
        <p:nvSpPr>
          <p:cNvPr id="5" name="ZoneTexte 4">
            <a:extLst>
              <a:ext uri="{FF2B5EF4-FFF2-40B4-BE49-F238E27FC236}">
                <a16:creationId xmlns:a16="http://schemas.microsoft.com/office/drawing/2014/main" xmlns="" id="{3990CA98-619D-4F7F-B49B-17542F52CEFC}"/>
              </a:ext>
            </a:extLst>
          </p:cNvPr>
          <p:cNvSpPr txBox="1"/>
          <p:nvPr/>
        </p:nvSpPr>
        <p:spPr>
          <a:xfrm>
            <a:off x="7773404" y="733724"/>
            <a:ext cx="3866661" cy="923330"/>
          </a:xfrm>
          <a:prstGeom prst="rect">
            <a:avLst/>
          </a:prstGeom>
          <a:noFill/>
        </p:spPr>
        <p:txBody>
          <a:bodyPr wrap="square" rtlCol="0">
            <a:spAutoFit/>
          </a:bodyPr>
          <a:lstStyle/>
          <a:p>
            <a:pPr algn="ctr"/>
            <a:r>
              <a:rPr lang="fr-FR" sz="3600" b="1" dirty="0"/>
              <a:t>PROFIL DES ÉLÈVES</a:t>
            </a:r>
          </a:p>
          <a:p>
            <a:r>
              <a:rPr lang="fr-FR" dirty="0"/>
              <a:t>                        </a:t>
            </a:r>
          </a:p>
        </p:txBody>
      </p:sp>
      <p:sp>
        <p:nvSpPr>
          <p:cNvPr id="6" name="ZoneTexte 5">
            <a:extLst>
              <a:ext uri="{FF2B5EF4-FFF2-40B4-BE49-F238E27FC236}">
                <a16:creationId xmlns:a16="http://schemas.microsoft.com/office/drawing/2014/main" xmlns="" id="{FA6561EE-C252-48CC-9A9B-02F0BF816B7D}"/>
              </a:ext>
            </a:extLst>
          </p:cNvPr>
          <p:cNvSpPr txBox="1"/>
          <p:nvPr/>
        </p:nvSpPr>
        <p:spPr>
          <a:xfrm>
            <a:off x="1891157" y="549804"/>
            <a:ext cx="4055274" cy="1477328"/>
          </a:xfrm>
          <a:prstGeom prst="rect">
            <a:avLst/>
          </a:prstGeom>
          <a:noFill/>
        </p:spPr>
        <p:txBody>
          <a:bodyPr wrap="square" rtlCol="0">
            <a:spAutoFit/>
          </a:bodyPr>
          <a:lstStyle/>
          <a:p>
            <a:pPr algn="ctr"/>
            <a:r>
              <a:rPr lang="fr-FR" sz="3600" b="1" dirty="0"/>
              <a:t>EXIGENCES </a:t>
            </a:r>
          </a:p>
          <a:p>
            <a:pPr algn="ctr"/>
            <a:r>
              <a:rPr lang="fr-FR" sz="3600" b="1" dirty="0"/>
              <a:t>INSTITUTIONNELLES</a:t>
            </a:r>
          </a:p>
          <a:p>
            <a:r>
              <a:rPr lang="fr-FR" dirty="0"/>
              <a:t>                        </a:t>
            </a:r>
          </a:p>
        </p:txBody>
      </p:sp>
      <p:sp>
        <p:nvSpPr>
          <p:cNvPr id="7" name="ZoneTexte 6">
            <a:extLst>
              <a:ext uri="{FF2B5EF4-FFF2-40B4-BE49-F238E27FC236}">
                <a16:creationId xmlns:a16="http://schemas.microsoft.com/office/drawing/2014/main" xmlns="" id="{84C46AE0-E40F-41E1-9F8A-E4FB29C4C079}"/>
              </a:ext>
            </a:extLst>
          </p:cNvPr>
          <p:cNvSpPr txBox="1"/>
          <p:nvPr/>
        </p:nvSpPr>
        <p:spPr>
          <a:xfrm>
            <a:off x="74092" y="4696302"/>
            <a:ext cx="2829823" cy="923330"/>
          </a:xfrm>
          <a:prstGeom prst="rect">
            <a:avLst/>
          </a:prstGeom>
          <a:noFill/>
        </p:spPr>
        <p:txBody>
          <a:bodyPr wrap="square" rtlCol="0">
            <a:spAutoFit/>
          </a:bodyPr>
          <a:lstStyle/>
          <a:p>
            <a:pPr algn="ctr"/>
            <a:r>
              <a:rPr lang="fr-FR" sz="3600" b="1" dirty="0"/>
              <a:t>AXES CHOISIS</a:t>
            </a:r>
          </a:p>
          <a:p>
            <a:r>
              <a:rPr lang="fr-FR" dirty="0"/>
              <a:t>                        </a:t>
            </a:r>
          </a:p>
        </p:txBody>
      </p:sp>
      <p:sp>
        <p:nvSpPr>
          <p:cNvPr id="8" name="ZoneTexte 7">
            <a:extLst>
              <a:ext uri="{FF2B5EF4-FFF2-40B4-BE49-F238E27FC236}">
                <a16:creationId xmlns:a16="http://schemas.microsoft.com/office/drawing/2014/main" xmlns="" id="{F9E739E3-FC68-4EBB-8919-C53349F615DB}"/>
              </a:ext>
            </a:extLst>
          </p:cNvPr>
          <p:cNvSpPr txBox="1"/>
          <p:nvPr/>
        </p:nvSpPr>
        <p:spPr>
          <a:xfrm>
            <a:off x="7917692" y="4030828"/>
            <a:ext cx="3866661" cy="1477328"/>
          </a:xfrm>
          <a:prstGeom prst="rect">
            <a:avLst/>
          </a:prstGeom>
          <a:noFill/>
        </p:spPr>
        <p:txBody>
          <a:bodyPr wrap="square" rtlCol="0">
            <a:spAutoFit/>
          </a:bodyPr>
          <a:lstStyle/>
          <a:p>
            <a:pPr algn="ctr"/>
            <a:r>
              <a:rPr lang="fr-FR" sz="3600" b="1" dirty="0"/>
              <a:t>COMPÉTENCE</a:t>
            </a:r>
          </a:p>
          <a:p>
            <a:pPr algn="ctr"/>
            <a:r>
              <a:rPr lang="fr-FR" sz="3600" b="1" dirty="0"/>
              <a:t>DES ENSEIGNANTS</a:t>
            </a:r>
          </a:p>
          <a:p>
            <a:r>
              <a:rPr lang="fr-FR" dirty="0"/>
              <a:t>                        </a:t>
            </a:r>
          </a:p>
        </p:txBody>
      </p:sp>
      <p:sp>
        <p:nvSpPr>
          <p:cNvPr id="9" name="ZoneTexte 8">
            <a:extLst>
              <a:ext uri="{FF2B5EF4-FFF2-40B4-BE49-F238E27FC236}">
                <a16:creationId xmlns:a16="http://schemas.microsoft.com/office/drawing/2014/main" xmlns="" id="{9AA62856-5CF0-4668-9946-CB0E9877CDFD}"/>
              </a:ext>
            </a:extLst>
          </p:cNvPr>
          <p:cNvSpPr txBox="1"/>
          <p:nvPr/>
        </p:nvSpPr>
        <p:spPr>
          <a:xfrm>
            <a:off x="4051031" y="5244642"/>
            <a:ext cx="3866661" cy="1477328"/>
          </a:xfrm>
          <a:prstGeom prst="rect">
            <a:avLst/>
          </a:prstGeom>
          <a:noFill/>
        </p:spPr>
        <p:txBody>
          <a:bodyPr wrap="square" rtlCol="0">
            <a:spAutoFit/>
          </a:bodyPr>
          <a:lstStyle/>
          <a:p>
            <a:pPr algn="ctr"/>
            <a:r>
              <a:rPr lang="fr-FR" sz="3600" b="1" dirty="0"/>
              <a:t>DISPONIBILITÉ DES</a:t>
            </a:r>
          </a:p>
          <a:p>
            <a:pPr algn="ctr"/>
            <a:r>
              <a:rPr lang="fr-FR" sz="3600" b="1" dirty="0"/>
              <a:t>INSTALLATIONS</a:t>
            </a:r>
          </a:p>
          <a:p>
            <a:r>
              <a:rPr lang="fr-FR" dirty="0"/>
              <a:t>                        </a:t>
            </a:r>
          </a:p>
        </p:txBody>
      </p:sp>
      <p:cxnSp>
        <p:nvCxnSpPr>
          <p:cNvPr id="13" name="Connecteur droit avec flèche 12">
            <a:extLst>
              <a:ext uri="{FF2B5EF4-FFF2-40B4-BE49-F238E27FC236}">
                <a16:creationId xmlns:a16="http://schemas.microsoft.com/office/drawing/2014/main" xmlns="" id="{132CA367-6AF5-44F3-8706-E62B2EB74FD1}"/>
              </a:ext>
            </a:extLst>
          </p:cNvPr>
          <p:cNvCxnSpPr>
            <a:cxnSpLocks/>
          </p:cNvCxnSpPr>
          <p:nvPr/>
        </p:nvCxnSpPr>
        <p:spPr>
          <a:xfrm flipH="1">
            <a:off x="7773404" y="1334530"/>
            <a:ext cx="999893" cy="106268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xmlns="" id="{B2A06856-BFD0-44FA-A870-13F16E5E2224}"/>
              </a:ext>
            </a:extLst>
          </p:cNvPr>
          <p:cNvCxnSpPr>
            <a:cxnSpLocks/>
          </p:cNvCxnSpPr>
          <p:nvPr/>
        </p:nvCxnSpPr>
        <p:spPr>
          <a:xfrm flipH="1" flipV="1">
            <a:off x="7680948" y="3429000"/>
            <a:ext cx="944696" cy="65244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xmlns="" id="{DBECEA0F-15B1-41E2-817B-6DFA4C898140}"/>
              </a:ext>
            </a:extLst>
          </p:cNvPr>
          <p:cNvCxnSpPr>
            <a:cxnSpLocks/>
          </p:cNvCxnSpPr>
          <p:nvPr/>
        </p:nvCxnSpPr>
        <p:spPr>
          <a:xfrm flipV="1">
            <a:off x="1267329" y="3388849"/>
            <a:ext cx="1247656" cy="129921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Connecteur droit avec flèche 3">
            <a:extLst>
              <a:ext uri="{FF2B5EF4-FFF2-40B4-BE49-F238E27FC236}">
                <a16:creationId xmlns:a16="http://schemas.microsoft.com/office/drawing/2014/main" xmlns="" id="{D95C27FC-03D0-44DF-8E05-B02C0BAD9D7B}"/>
              </a:ext>
            </a:extLst>
          </p:cNvPr>
          <p:cNvCxnSpPr>
            <a:cxnSpLocks/>
          </p:cNvCxnSpPr>
          <p:nvPr/>
        </p:nvCxnSpPr>
        <p:spPr>
          <a:xfrm>
            <a:off x="3918794" y="1752394"/>
            <a:ext cx="154844" cy="809060"/>
          </a:xfrm>
          <a:prstGeom prst="straightConnector1">
            <a:avLst/>
          </a:prstGeom>
          <a:ln w="25400">
            <a:tailEnd type="triangle"/>
          </a:ln>
        </p:spPr>
        <p:style>
          <a:lnRef idx="2">
            <a:schemeClr val="dk1"/>
          </a:lnRef>
          <a:fillRef idx="0">
            <a:schemeClr val="dk1"/>
          </a:fillRef>
          <a:effectRef idx="1">
            <a:schemeClr val="dk1"/>
          </a:effectRef>
          <a:fontRef idx="minor">
            <a:schemeClr val="tx1"/>
          </a:fontRef>
        </p:style>
      </p:cxnSp>
      <p:cxnSp>
        <p:nvCxnSpPr>
          <p:cNvPr id="18" name="Connecteur droit avec flèche 17">
            <a:extLst>
              <a:ext uri="{FF2B5EF4-FFF2-40B4-BE49-F238E27FC236}">
                <a16:creationId xmlns:a16="http://schemas.microsoft.com/office/drawing/2014/main" xmlns="" id="{2A5117A4-111E-483A-8EF7-12224C2F9759}"/>
              </a:ext>
            </a:extLst>
          </p:cNvPr>
          <p:cNvCxnSpPr>
            <a:cxnSpLocks/>
          </p:cNvCxnSpPr>
          <p:nvPr/>
        </p:nvCxnSpPr>
        <p:spPr>
          <a:xfrm flipV="1">
            <a:off x="5097966" y="3813721"/>
            <a:ext cx="0" cy="158481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ZoneTexte 19">
            <a:extLst>
              <a:ext uri="{FF2B5EF4-FFF2-40B4-BE49-F238E27FC236}">
                <a16:creationId xmlns:a16="http://schemas.microsoft.com/office/drawing/2014/main" xmlns="" id="{1C32E4AC-3992-437F-AFBA-7C7F409848A7}"/>
              </a:ext>
            </a:extLst>
          </p:cNvPr>
          <p:cNvSpPr txBox="1"/>
          <p:nvPr/>
        </p:nvSpPr>
        <p:spPr>
          <a:xfrm>
            <a:off x="74092" y="647699"/>
            <a:ext cx="1817065" cy="369332"/>
          </a:xfrm>
          <a:prstGeom prst="rect">
            <a:avLst/>
          </a:prstGeom>
          <a:noFill/>
        </p:spPr>
        <p:txBody>
          <a:bodyPr wrap="square" rtlCol="0">
            <a:spAutoFit/>
          </a:bodyPr>
          <a:lstStyle/>
          <a:p>
            <a:r>
              <a:rPr lang="fr-FR" dirty="0">
                <a:solidFill>
                  <a:srgbClr val="FF0000"/>
                </a:solidFill>
              </a:rPr>
              <a:t>Point projet</a:t>
            </a:r>
          </a:p>
        </p:txBody>
      </p:sp>
    </p:spTree>
    <p:extLst>
      <p:ext uri="{BB962C8B-B14F-4D97-AF65-F5344CB8AC3E}">
        <p14:creationId xmlns:p14="http://schemas.microsoft.com/office/powerpoint/2010/main" xmlns="" val="145339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B4262864-337C-49FD-9598-1A8F7F082102}"/>
              </a:ext>
            </a:extLst>
          </p:cNvPr>
          <p:cNvSpPr txBox="1"/>
          <p:nvPr/>
        </p:nvSpPr>
        <p:spPr>
          <a:xfrm>
            <a:off x="3286124" y="438150"/>
            <a:ext cx="5489575" cy="861774"/>
          </a:xfrm>
          <a:prstGeom prst="rect">
            <a:avLst/>
          </a:prstGeom>
          <a:noFill/>
        </p:spPr>
        <p:txBody>
          <a:bodyPr wrap="square" rtlCol="0" anchor="t">
            <a:spAutoFit/>
          </a:bodyPr>
          <a:lstStyle/>
          <a:p>
            <a:r>
              <a:rPr lang="fr-FR" sz="3200" b="1" dirty="0">
                <a:solidFill>
                  <a:schemeClr val="accent1"/>
                </a:solidFill>
              </a:rPr>
              <a:t>La programmation des activités </a:t>
            </a:r>
            <a:r>
              <a:rPr lang="fr-FR" dirty="0"/>
              <a:t>. </a:t>
            </a:r>
          </a:p>
        </p:txBody>
      </p:sp>
      <p:sp>
        <p:nvSpPr>
          <p:cNvPr id="4" name="ZoneTexte 3">
            <a:extLst>
              <a:ext uri="{FF2B5EF4-FFF2-40B4-BE49-F238E27FC236}">
                <a16:creationId xmlns:a16="http://schemas.microsoft.com/office/drawing/2014/main" xmlns="" id="{55993BD7-79D7-4384-B2DC-795C678F0DAD}"/>
              </a:ext>
            </a:extLst>
          </p:cNvPr>
          <p:cNvSpPr txBox="1"/>
          <p:nvPr/>
        </p:nvSpPr>
        <p:spPr>
          <a:xfrm>
            <a:off x="1162539" y="1671600"/>
            <a:ext cx="3022600" cy="1477328"/>
          </a:xfrm>
          <a:prstGeom prst="rect">
            <a:avLst/>
          </a:prstGeom>
          <a:noFill/>
        </p:spPr>
        <p:txBody>
          <a:bodyPr wrap="square" rtlCol="0">
            <a:spAutoFit/>
          </a:bodyPr>
          <a:lstStyle/>
          <a:p>
            <a:r>
              <a:rPr lang="fr-FR" b="1" dirty="0"/>
              <a:t>En seconde : Pour tous</a:t>
            </a:r>
          </a:p>
          <a:p>
            <a:r>
              <a:rPr lang="fr-FR" dirty="0"/>
              <a:t>CA1: Relais </a:t>
            </a:r>
          </a:p>
          <a:p>
            <a:r>
              <a:rPr lang="fr-FR" dirty="0"/>
              <a:t>CA3:  Acrosport</a:t>
            </a:r>
          </a:p>
          <a:p>
            <a:r>
              <a:rPr lang="fr-FR" dirty="0"/>
              <a:t>CA4 : Tennis de table et Volley</a:t>
            </a:r>
          </a:p>
          <a:p>
            <a:r>
              <a:rPr lang="fr-FR" dirty="0"/>
              <a:t>                        </a:t>
            </a:r>
          </a:p>
        </p:txBody>
      </p:sp>
      <p:sp>
        <p:nvSpPr>
          <p:cNvPr id="5" name="ZoneTexte 4">
            <a:extLst>
              <a:ext uri="{FF2B5EF4-FFF2-40B4-BE49-F238E27FC236}">
                <a16:creationId xmlns:a16="http://schemas.microsoft.com/office/drawing/2014/main" xmlns="" id="{4DADD5DF-0AD7-46D6-BD05-2C6DD7632B17}"/>
              </a:ext>
            </a:extLst>
          </p:cNvPr>
          <p:cNvSpPr txBox="1"/>
          <p:nvPr/>
        </p:nvSpPr>
        <p:spPr>
          <a:xfrm>
            <a:off x="1162539" y="3066008"/>
            <a:ext cx="9142046" cy="1200329"/>
          </a:xfrm>
          <a:prstGeom prst="rect">
            <a:avLst/>
          </a:prstGeom>
          <a:noFill/>
        </p:spPr>
        <p:txBody>
          <a:bodyPr wrap="square" rtlCol="0">
            <a:spAutoFit/>
          </a:bodyPr>
          <a:lstStyle/>
          <a:p>
            <a:r>
              <a:rPr lang="fr-FR" b="1" dirty="0"/>
              <a:t>En première : l’élève choisit un menu. 3 groupes classes alignés, introduction des CA2 et 5</a:t>
            </a:r>
          </a:p>
          <a:p>
            <a:r>
              <a:rPr lang="fr-FR" dirty="0"/>
              <a:t>Menu 1: Natation sauvetage (CA2), Basket (CA4), Musculation (CA5)</a:t>
            </a:r>
          </a:p>
          <a:p>
            <a:r>
              <a:rPr lang="fr-FR" dirty="0"/>
              <a:t>Menu 2 : Course d’orientation (CA2), Musculation (CA5), ½ fond (CA1)</a:t>
            </a:r>
          </a:p>
          <a:p>
            <a:r>
              <a:rPr lang="fr-FR" dirty="0"/>
              <a:t>Menu 3 : Escalade (CA2), </a:t>
            </a:r>
            <a:r>
              <a:rPr lang="fr-FR" dirty="0" err="1"/>
              <a:t>Step</a:t>
            </a:r>
            <a:r>
              <a:rPr lang="fr-FR" dirty="0"/>
              <a:t> (CA5), Danse (CA3)</a:t>
            </a:r>
          </a:p>
        </p:txBody>
      </p:sp>
      <p:sp>
        <p:nvSpPr>
          <p:cNvPr id="6" name="ZoneTexte 5">
            <a:extLst>
              <a:ext uri="{FF2B5EF4-FFF2-40B4-BE49-F238E27FC236}">
                <a16:creationId xmlns:a16="http://schemas.microsoft.com/office/drawing/2014/main" xmlns="" id="{72C085AC-4DE3-4360-AB14-684078067533}"/>
              </a:ext>
            </a:extLst>
          </p:cNvPr>
          <p:cNvSpPr txBox="1"/>
          <p:nvPr/>
        </p:nvSpPr>
        <p:spPr>
          <a:xfrm>
            <a:off x="1162538" y="4781062"/>
            <a:ext cx="9142045" cy="1200329"/>
          </a:xfrm>
          <a:prstGeom prst="rect">
            <a:avLst/>
          </a:prstGeom>
          <a:noFill/>
        </p:spPr>
        <p:txBody>
          <a:bodyPr wrap="square" rtlCol="0">
            <a:spAutoFit/>
          </a:bodyPr>
          <a:lstStyle/>
          <a:p>
            <a:r>
              <a:rPr lang="fr-FR" b="1" dirty="0"/>
              <a:t>En terminale : l’élève choisit un menu . 3 groupes classes alignés</a:t>
            </a:r>
            <a:endParaRPr lang="fr-FR" dirty="0"/>
          </a:p>
          <a:p>
            <a:r>
              <a:rPr lang="fr-FR" dirty="0"/>
              <a:t>Menu 1 : Athlétisme (CA1), Tennis de Table (CA4), Musculation (CA5)</a:t>
            </a:r>
          </a:p>
          <a:p>
            <a:r>
              <a:rPr lang="fr-FR" dirty="0"/>
              <a:t>Menu 2 : Natation sauvetage (CA2), Sport collectif (Basket ou Volley )(CA4), Musculation  (CA5)</a:t>
            </a:r>
          </a:p>
          <a:p>
            <a:r>
              <a:rPr lang="fr-FR" dirty="0"/>
              <a:t>Menu 3 : Sport collectif (CA4) , </a:t>
            </a:r>
            <a:r>
              <a:rPr lang="fr-FR" dirty="0" err="1"/>
              <a:t>Step</a:t>
            </a:r>
            <a:r>
              <a:rPr lang="fr-FR" dirty="0"/>
              <a:t> ( CA5), Activité artistiques (danse ou acrosport)( CA3)</a:t>
            </a:r>
          </a:p>
        </p:txBody>
      </p:sp>
      <p:sp>
        <p:nvSpPr>
          <p:cNvPr id="7" name="ZoneTexte 6">
            <a:extLst>
              <a:ext uri="{FF2B5EF4-FFF2-40B4-BE49-F238E27FC236}">
                <a16:creationId xmlns:a16="http://schemas.microsoft.com/office/drawing/2014/main" xmlns="" id="{96A8B46F-B75A-43B9-A4BB-E0005044E91A}"/>
              </a:ext>
            </a:extLst>
          </p:cNvPr>
          <p:cNvSpPr txBox="1"/>
          <p:nvPr/>
        </p:nvSpPr>
        <p:spPr>
          <a:xfrm>
            <a:off x="166685" y="549804"/>
            <a:ext cx="1621971" cy="369332"/>
          </a:xfrm>
          <a:prstGeom prst="rect">
            <a:avLst/>
          </a:prstGeom>
          <a:noFill/>
        </p:spPr>
        <p:txBody>
          <a:bodyPr wrap="square" rtlCol="0">
            <a:spAutoFit/>
          </a:bodyPr>
          <a:lstStyle/>
          <a:p>
            <a:r>
              <a:rPr lang="fr-FR" dirty="0">
                <a:solidFill>
                  <a:srgbClr val="FF0000"/>
                </a:solidFill>
              </a:rPr>
              <a:t>Point projet</a:t>
            </a:r>
          </a:p>
        </p:txBody>
      </p:sp>
    </p:spTree>
    <p:extLst>
      <p:ext uri="{BB962C8B-B14F-4D97-AF65-F5344CB8AC3E}">
        <p14:creationId xmlns:p14="http://schemas.microsoft.com/office/powerpoint/2010/main" xmlns="" val="53603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D4ABA71D-4C46-4B70-A026-39808A9B6510}"/>
              </a:ext>
            </a:extLst>
          </p:cNvPr>
          <p:cNvSpPr txBox="1"/>
          <p:nvPr/>
        </p:nvSpPr>
        <p:spPr>
          <a:xfrm>
            <a:off x="3740150" y="478392"/>
            <a:ext cx="4711700" cy="646331"/>
          </a:xfrm>
          <a:prstGeom prst="rect">
            <a:avLst/>
          </a:prstGeom>
          <a:noFill/>
        </p:spPr>
        <p:txBody>
          <a:bodyPr wrap="square" rtlCol="0">
            <a:spAutoFit/>
          </a:bodyPr>
          <a:lstStyle/>
          <a:p>
            <a:r>
              <a:rPr lang="fr-FR" sz="3600" b="1" dirty="0">
                <a:solidFill>
                  <a:schemeClr val="accent1"/>
                </a:solidFill>
              </a:rPr>
              <a:t>Baccalauréat 2020 2021</a:t>
            </a:r>
          </a:p>
        </p:txBody>
      </p:sp>
      <p:sp>
        <p:nvSpPr>
          <p:cNvPr id="3" name="ZoneTexte 2">
            <a:extLst>
              <a:ext uri="{FF2B5EF4-FFF2-40B4-BE49-F238E27FC236}">
                <a16:creationId xmlns:a16="http://schemas.microsoft.com/office/drawing/2014/main" xmlns="" id="{6EF0433B-052A-4EF4-A577-25B3790730A3}"/>
              </a:ext>
            </a:extLst>
          </p:cNvPr>
          <p:cNvSpPr txBox="1"/>
          <p:nvPr/>
        </p:nvSpPr>
        <p:spPr>
          <a:xfrm>
            <a:off x="406400" y="1417191"/>
            <a:ext cx="4191000" cy="954107"/>
          </a:xfrm>
          <a:prstGeom prst="rect">
            <a:avLst/>
          </a:prstGeom>
          <a:noFill/>
        </p:spPr>
        <p:txBody>
          <a:bodyPr wrap="square" rtlCol="0">
            <a:spAutoFit/>
          </a:bodyPr>
          <a:lstStyle/>
          <a:p>
            <a:r>
              <a:rPr lang="fr-FR" sz="2800" dirty="0"/>
              <a:t>L’élève choisi</a:t>
            </a:r>
          </a:p>
          <a:p>
            <a:r>
              <a:rPr lang="fr-FR" sz="2800" dirty="0"/>
              <a:t> un menu de 3 activités </a:t>
            </a:r>
          </a:p>
        </p:txBody>
      </p:sp>
      <p:sp>
        <p:nvSpPr>
          <p:cNvPr id="4" name="ZoneTexte 3">
            <a:extLst>
              <a:ext uri="{FF2B5EF4-FFF2-40B4-BE49-F238E27FC236}">
                <a16:creationId xmlns:a16="http://schemas.microsoft.com/office/drawing/2014/main" xmlns="" id="{FF333131-23F5-4D6C-A4A0-06BF8AD0A1B7}"/>
              </a:ext>
            </a:extLst>
          </p:cNvPr>
          <p:cNvSpPr txBox="1"/>
          <p:nvPr/>
        </p:nvSpPr>
        <p:spPr>
          <a:xfrm>
            <a:off x="5499100" y="1523483"/>
            <a:ext cx="5905500" cy="1200329"/>
          </a:xfrm>
          <a:prstGeom prst="rect">
            <a:avLst/>
          </a:prstGeom>
          <a:noFill/>
        </p:spPr>
        <p:txBody>
          <a:bodyPr wrap="square" rtlCol="0">
            <a:spAutoFit/>
          </a:bodyPr>
          <a:lstStyle/>
          <a:p>
            <a:r>
              <a:rPr lang="fr-FR" sz="2400" dirty="0"/>
              <a:t>Chaque activité est notée sur 20 points et fait l’objet d’une </a:t>
            </a:r>
            <a:r>
              <a:rPr lang="fr-FR" sz="2400" dirty="0" err="1"/>
              <a:t>co</a:t>
            </a:r>
            <a:r>
              <a:rPr lang="fr-FR" sz="2400" dirty="0"/>
              <a:t>-évaluation. </a:t>
            </a:r>
          </a:p>
          <a:p>
            <a:r>
              <a:rPr lang="fr-FR" sz="2400" dirty="0"/>
              <a:t>La note finale : moyenne des 3</a:t>
            </a:r>
          </a:p>
        </p:txBody>
      </p:sp>
      <p:sp>
        <p:nvSpPr>
          <p:cNvPr id="5" name="ZoneTexte 4">
            <a:extLst>
              <a:ext uri="{FF2B5EF4-FFF2-40B4-BE49-F238E27FC236}">
                <a16:creationId xmlns:a16="http://schemas.microsoft.com/office/drawing/2014/main" xmlns="" id="{41AF4375-5C94-4960-9D5E-96C48D629673}"/>
              </a:ext>
            </a:extLst>
          </p:cNvPr>
          <p:cNvSpPr txBox="1"/>
          <p:nvPr/>
        </p:nvSpPr>
        <p:spPr>
          <a:xfrm>
            <a:off x="3644900" y="2807642"/>
            <a:ext cx="3149600" cy="369332"/>
          </a:xfrm>
          <a:prstGeom prst="rect">
            <a:avLst/>
          </a:prstGeom>
          <a:noFill/>
        </p:spPr>
        <p:txBody>
          <a:bodyPr wrap="square" rtlCol="0">
            <a:spAutoFit/>
          </a:bodyPr>
          <a:lstStyle/>
          <a:p>
            <a:r>
              <a:rPr lang="fr-FR" b="1" dirty="0"/>
              <a:t>Dans chaque activité:</a:t>
            </a:r>
          </a:p>
        </p:txBody>
      </p:sp>
      <p:sp>
        <p:nvSpPr>
          <p:cNvPr id="6" name="ZoneTexte 5">
            <a:extLst>
              <a:ext uri="{FF2B5EF4-FFF2-40B4-BE49-F238E27FC236}">
                <a16:creationId xmlns:a16="http://schemas.microsoft.com/office/drawing/2014/main" xmlns="" id="{FFE61246-7326-4CA8-A68E-B1F61FC9FA15}"/>
              </a:ext>
            </a:extLst>
          </p:cNvPr>
          <p:cNvSpPr txBox="1"/>
          <p:nvPr/>
        </p:nvSpPr>
        <p:spPr>
          <a:xfrm>
            <a:off x="876300" y="3357388"/>
            <a:ext cx="3251200" cy="830997"/>
          </a:xfrm>
          <a:prstGeom prst="rect">
            <a:avLst/>
          </a:prstGeom>
          <a:noFill/>
        </p:spPr>
        <p:txBody>
          <a:bodyPr wrap="square" rtlCol="0">
            <a:spAutoFit/>
          </a:bodyPr>
          <a:lstStyle/>
          <a:p>
            <a:r>
              <a:rPr lang="fr-FR" sz="2400" b="1" dirty="0"/>
              <a:t>AFL1: 12 points</a:t>
            </a:r>
          </a:p>
          <a:p>
            <a:r>
              <a:rPr lang="fr-FR" sz="2400" dirty="0"/>
              <a:t>compétences motrices</a:t>
            </a:r>
            <a:endParaRPr lang="fr-FR" dirty="0"/>
          </a:p>
        </p:txBody>
      </p:sp>
      <p:sp>
        <p:nvSpPr>
          <p:cNvPr id="7" name="ZoneTexte 6">
            <a:extLst>
              <a:ext uri="{FF2B5EF4-FFF2-40B4-BE49-F238E27FC236}">
                <a16:creationId xmlns:a16="http://schemas.microsoft.com/office/drawing/2014/main" xmlns="" id="{A0876E9F-4ECC-4787-9DF6-56C072F14150}"/>
              </a:ext>
            </a:extLst>
          </p:cNvPr>
          <p:cNvSpPr txBox="1"/>
          <p:nvPr/>
        </p:nvSpPr>
        <p:spPr>
          <a:xfrm>
            <a:off x="5130800" y="3429000"/>
            <a:ext cx="6642100" cy="1200329"/>
          </a:xfrm>
          <a:prstGeom prst="rect">
            <a:avLst/>
          </a:prstGeom>
          <a:noFill/>
        </p:spPr>
        <p:txBody>
          <a:bodyPr wrap="square" rtlCol="0">
            <a:spAutoFit/>
          </a:bodyPr>
          <a:lstStyle/>
          <a:p>
            <a:r>
              <a:rPr lang="fr-FR" sz="2400" dirty="0"/>
              <a:t>                     </a:t>
            </a:r>
            <a:r>
              <a:rPr lang="fr-FR" sz="2400" b="1" dirty="0"/>
              <a:t>   Sur 8 points</a:t>
            </a:r>
          </a:p>
          <a:p>
            <a:r>
              <a:rPr lang="fr-FR" sz="2400" b="1" dirty="0"/>
              <a:t>AFL 2                                                   AFL3</a:t>
            </a:r>
          </a:p>
          <a:p>
            <a:r>
              <a:rPr lang="fr-FR" sz="2400" dirty="0"/>
              <a:t>Compétences méthodologiques     Les rôles sociaux</a:t>
            </a:r>
          </a:p>
        </p:txBody>
      </p:sp>
      <p:cxnSp>
        <p:nvCxnSpPr>
          <p:cNvPr id="9" name="Connecteur droit avec flèche 8">
            <a:extLst>
              <a:ext uri="{FF2B5EF4-FFF2-40B4-BE49-F238E27FC236}">
                <a16:creationId xmlns:a16="http://schemas.microsoft.com/office/drawing/2014/main" xmlns="" id="{767E69B2-6004-4BFE-A98F-3AE1FDDDF740}"/>
              </a:ext>
            </a:extLst>
          </p:cNvPr>
          <p:cNvCxnSpPr/>
          <p:nvPr/>
        </p:nvCxnSpPr>
        <p:spPr>
          <a:xfrm flipH="1">
            <a:off x="6057900" y="3737064"/>
            <a:ext cx="546100" cy="2921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xmlns="" id="{76628708-6D12-4DD3-B8B6-37BBF384744A}"/>
              </a:ext>
            </a:extLst>
          </p:cNvPr>
          <p:cNvCxnSpPr/>
          <p:nvPr/>
        </p:nvCxnSpPr>
        <p:spPr>
          <a:xfrm>
            <a:off x="8451850" y="3737064"/>
            <a:ext cx="711200" cy="330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xmlns="" id="{431970A7-8913-4974-9111-C0F68DC46721}"/>
              </a:ext>
            </a:extLst>
          </p:cNvPr>
          <p:cNvSpPr txBox="1"/>
          <p:nvPr/>
        </p:nvSpPr>
        <p:spPr>
          <a:xfrm>
            <a:off x="5911850" y="4766441"/>
            <a:ext cx="5080000" cy="707886"/>
          </a:xfrm>
          <a:prstGeom prst="rect">
            <a:avLst/>
          </a:prstGeom>
          <a:noFill/>
        </p:spPr>
        <p:txBody>
          <a:bodyPr wrap="square" rtlCol="0">
            <a:spAutoFit/>
          </a:bodyPr>
          <a:lstStyle/>
          <a:p>
            <a:r>
              <a:rPr lang="fr-FR" dirty="0"/>
              <a:t>            </a:t>
            </a:r>
            <a:r>
              <a:rPr lang="fr-FR" sz="2000" b="1" dirty="0"/>
              <a:t>L’élève choisi la répartition des points et le ou les rôles sur lesquels portera l’évaluation</a:t>
            </a:r>
          </a:p>
        </p:txBody>
      </p:sp>
      <p:sp>
        <p:nvSpPr>
          <p:cNvPr id="13" name="ZoneTexte 12">
            <a:extLst>
              <a:ext uri="{FF2B5EF4-FFF2-40B4-BE49-F238E27FC236}">
                <a16:creationId xmlns:a16="http://schemas.microsoft.com/office/drawing/2014/main" xmlns="" id="{B510BC2A-A257-42A3-A9E4-42C70E354081}"/>
              </a:ext>
            </a:extLst>
          </p:cNvPr>
          <p:cNvSpPr txBox="1"/>
          <p:nvPr/>
        </p:nvSpPr>
        <p:spPr>
          <a:xfrm>
            <a:off x="38100" y="5334517"/>
            <a:ext cx="8718550" cy="923330"/>
          </a:xfrm>
          <a:prstGeom prst="rect">
            <a:avLst/>
          </a:prstGeom>
          <a:noFill/>
        </p:spPr>
        <p:txBody>
          <a:bodyPr wrap="square" rtlCol="0">
            <a:spAutoFit/>
          </a:bodyPr>
          <a:lstStyle/>
          <a:p>
            <a:r>
              <a:rPr lang="fr-FR" dirty="0"/>
              <a:t>Les sportifs de haut niveau :  Sont évalués sur 3 activités relevant de trois champs d’apprentissage différent, dont l’une porte sur leur spécialité, où la note de 20/20 est automatiquement attribuée</a:t>
            </a:r>
          </a:p>
        </p:txBody>
      </p:sp>
      <p:sp>
        <p:nvSpPr>
          <p:cNvPr id="14" name="ZoneTexte 13">
            <a:extLst>
              <a:ext uri="{FF2B5EF4-FFF2-40B4-BE49-F238E27FC236}">
                <a16:creationId xmlns:a16="http://schemas.microsoft.com/office/drawing/2014/main" xmlns="" id="{B54568DA-1E34-4139-9A1C-AE2B08989776}"/>
              </a:ext>
            </a:extLst>
          </p:cNvPr>
          <p:cNvSpPr txBox="1"/>
          <p:nvPr/>
        </p:nvSpPr>
        <p:spPr>
          <a:xfrm>
            <a:off x="5899150" y="6201542"/>
            <a:ext cx="5816600" cy="646331"/>
          </a:xfrm>
          <a:prstGeom prst="rect">
            <a:avLst/>
          </a:prstGeom>
          <a:noFill/>
        </p:spPr>
        <p:txBody>
          <a:bodyPr wrap="square" rtlCol="0">
            <a:spAutoFit/>
          </a:bodyPr>
          <a:lstStyle/>
          <a:p>
            <a:r>
              <a:rPr lang="fr-FR" dirty="0"/>
              <a:t>En cas d’absence non justifiées la note de zéro est attribuée. En cas d’absence justifiée un rattrapage est organisé</a:t>
            </a:r>
          </a:p>
        </p:txBody>
      </p:sp>
      <p:cxnSp>
        <p:nvCxnSpPr>
          <p:cNvPr id="16" name="Connecteur droit avec flèche 15">
            <a:extLst>
              <a:ext uri="{FF2B5EF4-FFF2-40B4-BE49-F238E27FC236}">
                <a16:creationId xmlns:a16="http://schemas.microsoft.com/office/drawing/2014/main" xmlns="" id="{BD1DE7C3-62D1-4DF5-BC18-67BECD87AF85}"/>
              </a:ext>
            </a:extLst>
          </p:cNvPr>
          <p:cNvCxnSpPr/>
          <p:nvPr/>
        </p:nvCxnSpPr>
        <p:spPr>
          <a:xfrm>
            <a:off x="4127500" y="1894244"/>
            <a:ext cx="1092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xmlns="" id="{AEC0474E-462D-409D-BC0E-2C034B118828}"/>
              </a:ext>
            </a:extLst>
          </p:cNvPr>
          <p:cNvSpPr txBox="1"/>
          <p:nvPr/>
        </p:nvSpPr>
        <p:spPr>
          <a:xfrm>
            <a:off x="604157" y="359229"/>
            <a:ext cx="1959429" cy="369332"/>
          </a:xfrm>
          <a:prstGeom prst="rect">
            <a:avLst/>
          </a:prstGeom>
          <a:noFill/>
        </p:spPr>
        <p:txBody>
          <a:bodyPr wrap="square" rtlCol="0">
            <a:spAutoFit/>
          </a:bodyPr>
          <a:lstStyle/>
          <a:p>
            <a:r>
              <a:rPr lang="fr-FR" dirty="0">
                <a:solidFill>
                  <a:srgbClr val="FF0000"/>
                </a:solidFill>
              </a:rPr>
              <a:t>Point réforme</a:t>
            </a:r>
          </a:p>
        </p:txBody>
      </p:sp>
    </p:spTree>
    <p:extLst>
      <p:ext uri="{BB962C8B-B14F-4D97-AF65-F5344CB8AC3E}">
        <p14:creationId xmlns:p14="http://schemas.microsoft.com/office/powerpoint/2010/main" xmlns="" val="1180289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E4E2D35-FC68-438B-8ABE-3C46613E0F60}"/>
              </a:ext>
            </a:extLst>
          </p:cNvPr>
          <p:cNvSpPr/>
          <p:nvPr/>
        </p:nvSpPr>
        <p:spPr>
          <a:xfrm>
            <a:off x="1911350" y="2700298"/>
            <a:ext cx="8369300" cy="3693319"/>
          </a:xfrm>
          <a:prstGeom prst="rect">
            <a:avLst/>
          </a:prstGeom>
        </p:spPr>
        <p:txBody>
          <a:bodyPr wrap="square">
            <a:spAutoFit/>
          </a:bodyPr>
          <a:lstStyle/>
          <a:p>
            <a:r>
              <a:rPr lang="fr-FR" dirty="0"/>
              <a:t>En cas de dispense médicale ou d’absence justifiée  le jour de l’épreuve, l’élève pourra bénéficier d’un rattrapage.(épreuve différée)</a:t>
            </a:r>
          </a:p>
          <a:p>
            <a:endParaRPr lang="fr-FR" dirty="0"/>
          </a:p>
          <a:p>
            <a:r>
              <a:rPr lang="fr-FR" dirty="0"/>
              <a:t>En cas d’inaptitude survenue en cours d’année il revient à l’équipe pédagogique :</a:t>
            </a:r>
          </a:p>
          <a:p>
            <a:r>
              <a:rPr lang="fr-FR" dirty="0"/>
              <a:t>- Soit de permettre la certification sur  2 épreuves, si l’inaptitude est attestée et ne permet pas de passer la troisième épreuve. La note sera la moyenne des deux activités.</a:t>
            </a:r>
          </a:p>
          <a:p>
            <a:r>
              <a:rPr lang="fr-FR" dirty="0"/>
              <a:t>- Soit de permettre une certification  sur une seule épreuve , si l’inaptitude est attestée et ne permet pas de passer les épreuves suivantes</a:t>
            </a:r>
          </a:p>
          <a:p>
            <a:r>
              <a:rPr lang="fr-FR" dirty="0"/>
              <a:t>-Soit de ne proposer aucune note si elle considère que les éléments d’appréciation sont trop réduits . Dans ce cas ,  l’élève sera porté dispensé.</a:t>
            </a:r>
          </a:p>
          <a:p>
            <a:endParaRPr lang="fr-FR" dirty="0"/>
          </a:p>
          <a:p>
            <a:r>
              <a:rPr lang="fr-FR" dirty="0"/>
              <a:t>Pour les inaptes partiels identifiés par un certificat médical, des épreuves aménagées sont possibles en Marche et Musculation. </a:t>
            </a:r>
          </a:p>
        </p:txBody>
      </p:sp>
      <p:pic>
        <p:nvPicPr>
          <p:cNvPr id="4" name="Image 3">
            <a:extLst>
              <a:ext uri="{FF2B5EF4-FFF2-40B4-BE49-F238E27FC236}">
                <a16:creationId xmlns:a16="http://schemas.microsoft.com/office/drawing/2014/main" xmlns="" id="{BE41CAD4-4408-4980-9D7F-8F711532279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216400" y="56891"/>
            <a:ext cx="2108200" cy="2254152"/>
          </a:xfrm>
          <a:prstGeom prst="rect">
            <a:avLst/>
          </a:prstGeom>
        </p:spPr>
      </p:pic>
      <p:sp>
        <p:nvSpPr>
          <p:cNvPr id="5" name="ZoneTexte 4">
            <a:extLst>
              <a:ext uri="{FF2B5EF4-FFF2-40B4-BE49-F238E27FC236}">
                <a16:creationId xmlns:a16="http://schemas.microsoft.com/office/drawing/2014/main" xmlns="" id="{C0D4E51D-B28E-4B27-BD49-B89D723CEDA8}"/>
              </a:ext>
            </a:extLst>
          </p:cNvPr>
          <p:cNvSpPr txBox="1"/>
          <p:nvPr/>
        </p:nvSpPr>
        <p:spPr>
          <a:xfrm>
            <a:off x="1114425" y="819150"/>
            <a:ext cx="1476375" cy="369332"/>
          </a:xfrm>
          <a:prstGeom prst="rect">
            <a:avLst/>
          </a:prstGeom>
          <a:noFill/>
        </p:spPr>
        <p:txBody>
          <a:bodyPr wrap="square">
            <a:spAutoFit/>
          </a:bodyPr>
          <a:lstStyle/>
          <a:p>
            <a:r>
              <a:rPr lang="fr-FR" dirty="0">
                <a:solidFill>
                  <a:srgbClr val="FF0000"/>
                </a:solidFill>
              </a:rPr>
              <a:t>Point projet</a:t>
            </a:r>
          </a:p>
        </p:txBody>
      </p:sp>
    </p:spTree>
    <p:extLst>
      <p:ext uri="{BB962C8B-B14F-4D97-AF65-F5344CB8AC3E}">
        <p14:creationId xmlns:p14="http://schemas.microsoft.com/office/powerpoint/2010/main" xmlns="" val="1284988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63AF3DC-A48F-474A-870C-A3B5865F0245}"/>
              </a:ext>
            </a:extLst>
          </p:cNvPr>
          <p:cNvSpPr>
            <a:spLocks noGrp="1"/>
          </p:cNvSpPr>
          <p:nvPr>
            <p:ph type="title"/>
          </p:nvPr>
        </p:nvSpPr>
        <p:spPr/>
        <p:txBody>
          <a:bodyPr/>
          <a:lstStyle/>
          <a:p>
            <a:r>
              <a:rPr lang="fr-FR" dirty="0"/>
              <a:t>La démarche de projet</a:t>
            </a:r>
          </a:p>
        </p:txBody>
      </p:sp>
      <p:sp>
        <p:nvSpPr>
          <p:cNvPr id="3" name="ZoneTexte 2">
            <a:extLst>
              <a:ext uri="{FF2B5EF4-FFF2-40B4-BE49-F238E27FC236}">
                <a16:creationId xmlns:a16="http://schemas.microsoft.com/office/drawing/2014/main" xmlns="" id="{3C54EC46-53C4-4033-A00B-027B17379E86}"/>
              </a:ext>
            </a:extLst>
          </p:cNvPr>
          <p:cNvSpPr txBox="1"/>
          <p:nvPr/>
        </p:nvSpPr>
        <p:spPr>
          <a:xfrm flipH="1">
            <a:off x="1607817" y="1690687"/>
            <a:ext cx="9745982" cy="4801314"/>
          </a:xfrm>
          <a:prstGeom prst="rect">
            <a:avLst/>
          </a:prstGeom>
          <a:noFill/>
        </p:spPr>
        <p:txBody>
          <a:bodyPr wrap="square" rtlCol="0">
            <a:spAutoFit/>
          </a:bodyPr>
          <a:lstStyle/>
          <a:p>
            <a:r>
              <a:rPr lang="fr-FR" dirty="0"/>
              <a:t> Nos élèves </a:t>
            </a:r>
            <a:r>
              <a:rPr lang="fr-FR" dirty="0">
                <a:hlinkClick r:id="rId2" action="ppaction://hlinksldjump"/>
              </a:rPr>
              <a:t>Diapositive 3</a:t>
            </a:r>
            <a:endParaRPr lang="fr-FR" dirty="0"/>
          </a:p>
          <a:p>
            <a:endParaRPr lang="fr-FR" dirty="0"/>
          </a:p>
          <a:p>
            <a:r>
              <a:rPr lang="fr-FR" dirty="0"/>
              <a:t> Choix des axes de formation </a:t>
            </a:r>
            <a:r>
              <a:rPr lang="fr-FR" dirty="0">
                <a:hlinkClick r:id="rId3" action="ppaction://hlinksldjump"/>
              </a:rPr>
              <a:t>Diapositive 4</a:t>
            </a:r>
            <a:r>
              <a:rPr lang="fr-FR" dirty="0"/>
              <a:t> </a:t>
            </a:r>
            <a:r>
              <a:rPr lang="fr-FR" dirty="0">
                <a:hlinkClick r:id="rId4" action="ppaction://hlinksldjump"/>
              </a:rPr>
              <a:t>Diapositive 5</a:t>
            </a:r>
            <a:endParaRPr lang="fr-FR" dirty="0"/>
          </a:p>
          <a:p>
            <a:endParaRPr lang="fr-FR" dirty="0"/>
          </a:p>
          <a:p>
            <a:r>
              <a:rPr lang="fr-FR" dirty="0"/>
              <a:t> Cadre d’analyse </a:t>
            </a:r>
            <a:r>
              <a:rPr lang="fr-FR" dirty="0">
                <a:hlinkClick r:id="rId5" action="ppaction://hlinksldjump"/>
              </a:rPr>
              <a:t>Diapositive 6</a:t>
            </a:r>
            <a:endParaRPr lang="fr-FR" dirty="0"/>
          </a:p>
          <a:p>
            <a:endParaRPr lang="fr-FR" dirty="0"/>
          </a:p>
          <a:p>
            <a:r>
              <a:rPr lang="fr-FR" dirty="0"/>
              <a:t>Précision  par niveau de classe</a:t>
            </a:r>
            <a:r>
              <a:rPr lang="fr-FR" dirty="0">
                <a:hlinkClick r:id="rId6" action="ppaction://hlinksldjump"/>
              </a:rPr>
              <a:t>  Diapositive 7</a:t>
            </a:r>
            <a:r>
              <a:rPr lang="fr-FR" dirty="0"/>
              <a:t> </a:t>
            </a:r>
            <a:r>
              <a:rPr lang="fr-FR" dirty="0">
                <a:hlinkClick r:id="rId7" action="ppaction://hlinksldjump"/>
              </a:rPr>
              <a:t>Diapositive 8</a:t>
            </a:r>
            <a:r>
              <a:rPr lang="fr-FR" dirty="0"/>
              <a:t>   </a:t>
            </a:r>
            <a:r>
              <a:rPr lang="fr-FR" dirty="0">
                <a:hlinkClick r:id="rId8" action="ppaction://hlinksldjump"/>
              </a:rPr>
              <a:t>Diapositive 9</a:t>
            </a:r>
            <a:endParaRPr lang="fr-FR" dirty="0"/>
          </a:p>
          <a:p>
            <a:endParaRPr lang="fr-FR" dirty="0"/>
          </a:p>
          <a:p>
            <a:r>
              <a:rPr lang="fr-FR" dirty="0"/>
              <a:t> Exigences institutionnelles </a:t>
            </a:r>
            <a:r>
              <a:rPr lang="fr-FR" dirty="0">
                <a:hlinkClick r:id="rId9" action="ppaction://hlinksldjump"/>
              </a:rPr>
              <a:t>Diapositive 10</a:t>
            </a:r>
            <a:r>
              <a:rPr lang="fr-FR" dirty="0"/>
              <a:t>  </a:t>
            </a:r>
            <a:r>
              <a:rPr lang="fr-FR" dirty="0">
                <a:hlinkClick r:id="rId10" action="ppaction://hlinksldjump"/>
              </a:rPr>
              <a:t>Diapositive 11</a:t>
            </a:r>
            <a:r>
              <a:rPr lang="fr-FR" dirty="0"/>
              <a:t> </a:t>
            </a:r>
            <a:r>
              <a:rPr lang="fr-FR" dirty="0">
                <a:hlinkClick r:id="rId11" action="ppaction://hlinksldjump"/>
              </a:rPr>
              <a:t>Diapositive 12</a:t>
            </a:r>
            <a:r>
              <a:rPr lang="fr-FR" dirty="0"/>
              <a:t> </a:t>
            </a:r>
            <a:r>
              <a:rPr lang="fr-FR" dirty="0">
                <a:hlinkClick r:id="rId12" action="ppaction://hlinksldjump"/>
              </a:rPr>
              <a:t>Diapositive 13</a:t>
            </a:r>
            <a:endParaRPr lang="fr-FR" dirty="0"/>
          </a:p>
          <a:p>
            <a:endParaRPr lang="fr-FR" dirty="0"/>
          </a:p>
          <a:p>
            <a:r>
              <a:rPr lang="fr-FR" dirty="0"/>
              <a:t>Programmation </a:t>
            </a:r>
            <a:r>
              <a:rPr lang="fr-FR" dirty="0">
                <a:hlinkClick r:id="rId13" action="ppaction://hlinksldjump"/>
              </a:rPr>
              <a:t>Diapositive 14</a:t>
            </a:r>
            <a:r>
              <a:rPr lang="fr-FR" dirty="0"/>
              <a:t>  </a:t>
            </a:r>
            <a:r>
              <a:rPr lang="fr-FR" dirty="0">
                <a:hlinkClick r:id="rId14" action="ppaction://hlinksldjump"/>
              </a:rPr>
              <a:t>Diapositive 15</a:t>
            </a:r>
            <a:endParaRPr lang="fr-FR" dirty="0"/>
          </a:p>
          <a:p>
            <a:endParaRPr lang="fr-FR" dirty="0"/>
          </a:p>
          <a:p>
            <a:r>
              <a:rPr lang="fr-FR" dirty="0"/>
              <a:t>Le Baccalauréat: </a:t>
            </a:r>
            <a:r>
              <a:rPr lang="fr-FR" dirty="0">
                <a:hlinkClick r:id="rId15" action="ppaction://hlinksldjump"/>
              </a:rPr>
              <a:t>Diapositive  16</a:t>
            </a:r>
            <a:r>
              <a:rPr lang="fr-FR" dirty="0"/>
              <a:t>  </a:t>
            </a:r>
            <a:r>
              <a:rPr lang="fr-FR" dirty="0">
                <a:hlinkClick r:id="rId16" action="ppaction://hlinksldjump"/>
              </a:rPr>
              <a:t>Diapositive 17</a:t>
            </a:r>
            <a:endParaRPr lang="fr-FR" dirty="0"/>
          </a:p>
          <a:p>
            <a:endParaRPr lang="fr-FR" dirty="0"/>
          </a:p>
          <a:p>
            <a:endParaRPr lang="fr-FR" dirty="0"/>
          </a:p>
          <a:p>
            <a:endParaRPr lang="fr-FR" dirty="0"/>
          </a:p>
          <a:p>
            <a:r>
              <a:rPr lang="fr-FR" dirty="0"/>
              <a:t> </a:t>
            </a:r>
          </a:p>
        </p:txBody>
      </p:sp>
    </p:spTree>
    <p:extLst>
      <p:ext uri="{BB962C8B-B14F-4D97-AF65-F5344CB8AC3E}">
        <p14:creationId xmlns:p14="http://schemas.microsoft.com/office/powerpoint/2010/main" xmlns="" val="99779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xmlns="" id="{D85B1E49-BFBC-425C-B8B6-EAFBDAF907EA}"/>
              </a:ext>
            </a:extLst>
          </p:cNvPr>
          <p:cNvGraphicFramePr>
            <a:graphicFrameLocks noGrp="1"/>
          </p:cNvGraphicFramePr>
          <p:nvPr>
            <p:extLst>
              <p:ext uri="{D42A27DB-BD31-4B8C-83A1-F6EECF244321}">
                <p14:modId xmlns:p14="http://schemas.microsoft.com/office/powerpoint/2010/main" xmlns="" val="4109709242"/>
              </p:ext>
            </p:extLst>
          </p:nvPr>
        </p:nvGraphicFramePr>
        <p:xfrm>
          <a:off x="114300" y="0"/>
          <a:ext cx="11338558" cy="7171063"/>
        </p:xfrm>
        <a:graphic>
          <a:graphicData uri="http://schemas.openxmlformats.org/drawingml/2006/table">
            <a:tbl>
              <a:tblPr firstRow="1" bandRow="1"/>
              <a:tblGrid>
                <a:gridCol w="3834595">
                  <a:extLst>
                    <a:ext uri="{9D8B030D-6E8A-4147-A177-3AD203B41FA5}">
                      <a16:colId xmlns:a16="http://schemas.microsoft.com/office/drawing/2014/main" xmlns="" val="1536756073"/>
                    </a:ext>
                  </a:extLst>
                </a:gridCol>
                <a:gridCol w="3750775">
                  <a:extLst>
                    <a:ext uri="{9D8B030D-6E8A-4147-A177-3AD203B41FA5}">
                      <a16:colId xmlns:a16="http://schemas.microsoft.com/office/drawing/2014/main" xmlns="" val="1996097553"/>
                    </a:ext>
                  </a:extLst>
                </a:gridCol>
                <a:gridCol w="3753188">
                  <a:extLst>
                    <a:ext uri="{9D8B030D-6E8A-4147-A177-3AD203B41FA5}">
                      <a16:colId xmlns:a16="http://schemas.microsoft.com/office/drawing/2014/main" xmlns="" val="2722955647"/>
                    </a:ext>
                  </a:extLst>
                </a:gridCol>
              </a:tblGrid>
              <a:tr h="574018">
                <a:tc gridSpan="3">
                  <a:txBody>
                    <a:bodyPr/>
                    <a:lstStyle/>
                    <a:p>
                      <a:pPr marL="0" marR="0" lvl="0" indent="0" rtl="0" hangingPunct="0">
                        <a:lnSpc>
                          <a:spcPct val="100000"/>
                        </a:lnSpc>
                        <a:spcBef>
                          <a:spcPts val="0"/>
                        </a:spcBef>
                        <a:spcAft>
                          <a:spcPts val="0"/>
                        </a:spcAft>
                        <a:buNone/>
                        <a:tabLst/>
                        <a:defRPr sz="1800">
                          <a:solidFill>
                            <a:srgbClr val="CE181E"/>
                          </a:solidFill>
                        </a:defRPr>
                      </a:pPr>
                      <a:r>
                        <a:rPr lang="fr-FR" sz="1600" b="0" i="0" u="none" strike="noStrike" kern="1200" dirty="0">
                          <a:ln>
                            <a:noFill/>
                          </a:ln>
                          <a:solidFill>
                            <a:schemeClr val="tx1"/>
                          </a:solidFill>
                          <a:latin typeface="Liberation Sans" pitchFamily="18"/>
                          <a:ea typeface="Microsoft YaHei" pitchFamily="2"/>
                          <a:cs typeface="Arial" pitchFamily="2"/>
                        </a:rPr>
                        <a:t>Présentation synthétique de l’analyse de nos élèves</a:t>
                      </a:r>
                    </a:p>
                  </a:txBody>
                  <a:tcPr marL="82953" marR="82953" marT="41476" marB="41476"/>
                </a:tc>
                <a:tc hMerge="1">
                  <a:txBody>
                    <a:bodyPr/>
                    <a:lstStyle/>
                    <a:p>
                      <a:pPr marL="0" marR="0" lvl="0" indent="0" rtl="0" hangingPunct="0">
                        <a:lnSpc>
                          <a:spcPct val="100000"/>
                        </a:lnSpc>
                        <a:spcBef>
                          <a:spcPts val="0"/>
                        </a:spcBef>
                        <a:spcAft>
                          <a:spcPts val="0"/>
                        </a:spcAft>
                        <a:buNone/>
                        <a:tabLst/>
                        <a:defRPr sz="1800"/>
                      </a:pPr>
                      <a:endParaRPr lang="fr-FR" sz="1800" b="0" i="0" u="none" strike="noStrike" kern="1200">
                        <a:ln>
                          <a:noFill/>
                        </a:ln>
                        <a:solidFill>
                          <a:srgbClr val="CE181E"/>
                        </a:solidFill>
                        <a:latin typeface="Liberation Sans" pitchFamily="18"/>
                        <a:ea typeface="Microsoft YaHei" pitchFamily="2"/>
                        <a:cs typeface="Arial" pitchFamily="2"/>
                      </a:endParaRPr>
                    </a:p>
                  </a:txBody>
                  <a:tcPr/>
                </a:tc>
                <a:tc hMerge="1">
                  <a:txBody>
                    <a:bodyPr/>
                    <a:lstStyle/>
                    <a:p>
                      <a:pPr marL="0" marR="0" lvl="0" indent="0" rtl="0" hangingPunct="0">
                        <a:lnSpc>
                          <a:spcPct val="100000"/>
                        </a:lnSpc>
                        <a:spcBef>
                          <a:spcPts val="0"/>
                        </a:spcBef>
                        <a:spcAft>
                          <a:spcPts val="0"/>
                        </a:spcAft>
                        <a:buNone/>
                        <a:tabLst/>
                        <a:defRPr sz="1800"/>
                      </a:pPr>
                      <a:endParaRPr lang="fr-FR" sz="1800" b="0" i="0" u="none" strike="noStrike" kern="1200" dirty="0">
                        <a:ln>
                          <a:noFill/>
                        </a:ln>
                        <a:solidFill>
                          <a:srgbClr val="CE181E"/>
                        </a:solidFill>
                        <a:latin typeface="Liberation Sans" pitchFamily="18"/>
                        <a:ea typeface="Microsoft YaHei" pitchFamily="2"/>
                        <a:cs typeface="Arial" pitchFamily="2"/>
                      </a:endParaRPr>
                    </a:p>
                  </a:txBody>
                  <a:tcPr/>
                </a:tc>
                <a:extLst>
                  <a:ext uri="{0D108BD9-81ED-4DB2-BD59-A6C34878D82A}">
                    <a16:rowId xmlns:a16="http://schemas.microsoft.com/office/drawing/2014/main" xmlns="" val="2772887332"/>
                  </a:ext>
                </a:extLst>
              </a:tr>
              <a:tr h="401342">
                <a:tc>
                  <a:txBody>
                    <a:bodyPr/>
                    <a:lstStyle/>
                    <a:p>
                      <a:pPr marL="0" marR="0" lvl="0" indent="0" rtl="0" hangingPunct="0">
                        <a:lnSpc>
                          <a:spcPct val="100000"/>
                        </a:lnSpc>
                        <a:spcBef>
                          <a:spcPts val="0"/>
                        </a:spcBef>
                        <a:spcAft>
                          <a:spcPts val="0"/>
                        </a:spcAft>
                        <a:buNone/>
                        <a:tabLst/>
                        <a:defRPr sz="1800">
                          <a:solidFill>
                            <a:srgbClr val="CE181E"/>
                          </a:solidFill>
                        </a:defRPr>
                      </a:pPr>
                      <a:r>
                        <a:rPr lang="fr-FR" sz="1600" b="0" i="0" u="none" strike="noStrike" kern="1200" dirty="0">
                          <a:ln>
                            <a:noFill/>
                          </a:ln>
                          <a:solidFill>
                            <a:srgbClr val="CE181E"/>
                          </a:solidFill>
                          <a:latin typeface="Liberation Sans" pitchFamily="18"/>
                          <a:ea typeface="Microsoft YaHei" pitchFamily="2"/>
                          <a:cs typeface="Arial" pitchFamily="2"/>
                        </a:rPr>
                        <a:t>Nos élèves</a:t>
                      </a:r>
                    </a:p>
                  </a:txBody>
                  <a:tcPr marL="82953" marR="82953" marT="41476" marB="41476"/>
                </a:tc>
                <a:tc>
                  <a:txBody>
                    <a:bodyPr/>
                    <a:lstStyle/>
                    <a:p>
                      <a:pPr marL="0" marR="0" lvl="0" indent="0" rtl="0" hangingPunct="0">
                        <a:lnSpc>
                          <a:spcPct val="100000"/>
                        </a:lnSpc>
                        <a:spcBef>
                          <a:spcPts val="0"/>
                        </a:spcBef>
                        <a:spcAft>
                          <a:spcPts val="0"/>
                        </a:spcAft>
                        <a:buNone/>
                        <a:tabLst/>
                        <a:defRPr sz="1800"/>
                      </a:pPr>
                      <a:r>
                        <a:rPr lang="fr-FR" sz="1600" b="0" i="0" u="none" strike="noStrike" kern="1200" dirty="0">
                          <a:ln>
                            <a:noFill/>
                          </a:ln>
                          <a:solidFill>
                            <a:srgbClr val="CE181E"/>
                          </a:solidFill>
                          <a:latin typeface="Liberation Sans"/>
                          <a:ea typeface="Microsoft YaHei"/>
                          <a:cs typeface="Arial"/>
                        </a:rPr>
                        <a:t>Nos objectifs de transformation</a:t>
                      </a:r>
                    </a:p>
                  </a:txBody>
                  <a:tcPr marL="82953" marR="82953" marT="41476" marB="41476"/>
                </a:tc>
                <a:tc>
                  <a:txBody>
                    <a:bodyPr/>
                    <a:lstStyle/>
                    <a:p>
                      <a:pPr marL="0" marR="0" lvl="0" indent="0" rtl="0" hangingPunct="0">
                        <a:lnSpc>
                          <a:spcPct val="100000"/>
                        </a:lnSpc>
                        <a:spcBef>
                          <a:spcPts val="0"/>
                        </a:spcBef>
                        <a:spcAft>
                          <a:spcPts val="0"/>
                        </a:spcAft>
                        <a:buNone/>
                        <a:tabLst/>
                        <a:defRPr sz="1800"/>
                      </a:pPr>
                      <a:r>
                        <a:rPr lang="fr-FR" sz="1600" b="0" i="0" u="none" strike="noStrike" kern="1200" dirty="0">
                          <a:ln>
                            <a:noFill/>
                          </a:ln>
                          <a:solidFill>
                            <a:srgbClr val="CE181E"/>
                          </a:solidFill>
                          <a:latin typeface="Liberation Sans"/>
                          <a:ea typeface="Microsoft YaHei"/>
                          <a:cs typeface="Arial"/>
                        </a:rPr>
                        <a:t>Nos propositions de formation</a:t>
                      </a:r>
                    </a:p>
                  </a:txBody>
                  <a:tcPr marL="82953" marR="82953" marT="41476" marB="41476"/>
                </a:tc>
                <a:extLst>
                  <a:ext uri="{0D108BD9-81ED-4DB2-BD59-A6C34878D82A}">
                    <a16:rowId xmlns:a16="http://schemas.microsoft.com/office/drawing/2014/main" xmlns="" val="4105864611"/>
                  </a:ext>
                </a:extLst>
              </a:tr>
              <a:tr h="1518456">
                <a:tc>
                  <a:txBody>
                    <a:bodyPr/>
                    <a:lstStyle/>
                    <a:p>
                      <a:pPr marL="0" marR="0" lvl="0" indent="0" rtl="0" hangingPunct="0">
                        <a:lnSpc>
                          <a:spcPct val="100000"/>
                        </a:lnSpc>
                        <a:spcBef>
                          <a:spcPts val="0"/>
                        </a:spcBef>
                        <a:spcAft>
                          <a:spcPts val="0"/>
                        </a:spcAft>
                        <a:buNone/>
                        <a:tabLst/>
                        <a:defRPr sz="1800"/>
                      </a:pPr>
                      <a:r>
                        <a:rPr lang="fr-FR" sz="1300" b="1" i="0" u="none" strike="noStrike" kern="1200" dirty="0">
                          <a:ln>
                            <a:noFill/>
                          </a:ln>
                          <a:latin typeface="Liberation Sans" pitchFamily="18"/>
                          <a:ea typeface="Microsoft YaHei" pitchFamily="2"/>
                          <a:cs typeface="Arial" pitchFamily="2"/>
                        </a:rPr>
                        <a:t>Attitude et rapport au savoir</a:t>
                      </a:r>
                    </a:p>
                    <a:p>
                      <a:pPr marL="0" marR="0" lvl="0" indent="0" rtl="0" hangingPunct="0">
                        <a:lnSpc>
                          <a:spcPct val="100000"/>
                        </a:lnSpc>
                        <a:spcBef>
                          <a:spcPts val="0"/>
                        </a:spcBef>
                        <a:spcAft>
                          <a:spcPts val="0"/>
                        </a:spcAft>
                        <a:buSzPct val="45000"/>
                        <a:buFont typeface="OpenSymbol"/>
                        <a:buChar char="➢"/>
                        <a:tabLst/>
                        <a:defRPr sz="1800"/>
                      </a:pPr>
                      <a:r>
                        <a:rPr lang="fr-FR" sz="1300" b="0" i="0" u="none" strike="noStrike" kern="1200" dirty="0">
                          <a:ln>
                            <a:noFill/>
                          </a:ln>
                          <a:latin typeface="Liberation Sans" pitchFamily="18"/>
                          <a:ea typeface="Microsoft YaHei" pitchFamily="2"/>
                          <a:cs typeface="Arial" pitchFamily="2"/>
                        </a:rPr>
                        <a:t>Une majorité d’élèves volontaires et scolaires</a:t>
                      </a:r>
                    </a:p>
                    <a:p>
                      <a:pPr marL="0" marR="0" lvl="0" indent="0" rtl="0" hangingPunct="0">
                        <a:lnSpc>
                          <a:spcPct val="100000"/>
                        </a:lnSpc>
                        <a:spcBef>
                          <a:spcPts val="0"/>
                        </a:spcBef>
                        <a:spcAft>
                          <a:spcPts val="0"/>
                        </a:spcAft>
                        <a:buSzPct val="45000"/>
                        <a:buFont typeface="OpenSymbol"/>
                        <a:buChar char="➢"/>
                        <a:tabLst/>
                        <a:defRPr sz="1800"/>
                      </a:pPr>
                      <a:r>
                        <a:rPr lang="fr-FR" sz="1300" b="0" i="0" u="none" strike="noStrike" kern="1200" dirty="0">
                          <a:ln>
                            <a:noFill/>
                          </a:ln>
                          <a:latin typeface="Liberation Sans" pitchFamily="18"/>
                          <a:ea typeface="Microsoft YaHei" pitchFamily="2"/>
                          <a:cs typeface="Arial" pitchFamily="2"/>
                        </a:rPr>
                        <a:t>Attitude souvent consommatrice et attentiste, peu de prises d’initiatives</a:t>
                      </a:r>
                    </a:p>
                    <a:p>
                      <a:pPr marL="0" marR="0" lvl="0" indent="0" rtl="0" hangingPunct="0">
                        <a:lnSpc>
                          <a:spcPct val="100000"/>
                        </a:lnSpc>
                        <a:spcBef>
                          <a:spcPts val="0"/>
                        </a:spcBef>
                        <a:spcAft>
                          <a:spcPts val="0"/>
                        </a:spcAft>
                        <a:buSzPct val="45000"/>
                        <a:buFont typeface="OpenSymbol"/>
                        <a:buChar char="➢"/>
                        <a:tabLst/>
                        <a:defRPr sz="1800"/>
                      </a:pPr>
                      <a:r>
                        <a:rPr lang="fr-FR" sz="1300" b="0" i="0" u="none" strike="noStrike" kern="1200" dirty="0">
                          <a:ln>
                            <a:noFill/>
                          </a:ln>
                          <a:latin typeface="Liberation Sans" pitchFamily="18"/>
                          <a:ea typeface="Microsoft YaHei" pitchFamily="2"/>
                          <a:cs typeface="Arial" pitchFamily="2"/>
                        </a:rPr>
                        <a:t>Plaisir immédiat</a:t>
                      </a: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Char char="➢"/>
                        <a:tabLst/>
                        <a:defRPr sz="1800"/>
                      </a:pPr>
                      <a:r>
                        <a:rPr lang="fr-FR" sz="1300" b="0" i="0" u="none" strike="noStrike" kern="1200" dirty="0">
                          <a:ln>
                            <a:noFill/>
                          </a:ln>
                          <a:latin typeface="Liberation Sans" pitchFamily="18"/>
                          <a:ea typeface="Microsoft YaHei" pitchFamily="2"/>
                          <a:cs typeface="Arial" pitchFamily="2"/>
                        </a:rPr>
                        <a:t>Culture de l’effort peu présente</a:t>
                      </a:r>
                    </a:p>
                    <a:p>
                      <a:pPr marL="0" marR="0" lvl="0" indent="0" rtl="0" hangingPunct="0">
                        <a:lnSpc>
                          <a:spcPct val="100000"/>
                        </a:lnSpc>
                        <a:spcBef>
                          <a:spcPts val="0"/>
                        </a:spcBef>
                        <a:spcAft>
                          <a:spcPts val="0"/>
                        </a:spcAft>
                        <a:buSzPct val="45000"/>
                        <a:buFont typeface="OpenSymbol"/>
                        <a:buChar char="➢"/>
                        <a:tabLst/>
                        <a:defRPr sz="1800"/>
                      </a:pPr>
                      <a:r>
                        <a:rPr lang="fr-FR" sz="1300" b="0" i="0" u="none" strike="noStrike" kern="1200" dirty="0">
                          <a:ln>
                            <a:noFill/>
                          </a:ln>
                          <a:latin typeface="Liberation Sans" pitchFamily="18"/>
                          <a:ea typeface="Microsoft YaHei" pitchFamily="2"/>
                          <a:cs typeface="Arial" pitchFamily="2"/>
                        </a:rPr>
                        <a:t>Manque de recul et</a:t>
                      </a: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pitchFamily="18"/>
                          <a:ea typeface="Microsoft YaHei" pitchFamily="2"/>
                          <a:cs typeface="Arial" pitchFamily="2"/>
                        </a:rPr>
                        <a:t> parfois de respect pour certains</a:t>
                      </a:r>
                    </a:p>
                  </a:txBody>
                  <a:tcPr marL="82953" marR="82953" marT="41476" marB="41476"/>
                </a:tc>
                <a:tc>
                  <a:txBody>
                    <a:bodyPr/>
                    <a:lstStyle/>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pitchFamily="18"/>
                          <a:ea typeface="Microsoft YaHei" pitchFamily="2"/>
                          <a:cs typeface="Arial" pitchFamily="2"/>
                        </a:rPr>
                        <a:t>Être acteur de ses apprentissages</a:t>
                      </a: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pitchFamily="18"/>
                          <a:ea typeface="Microsoft YaHei" pitchFamily="2"/>
                          <a:cs typeface="Arial" pitchFamily="2"/>
                        </a:rPr>
                        <a:t>Accepter le plaisir différé</a:t>
                      </a: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pitchFamily="18"/>
                          <a:ea typeface="Microsoft YaHei" pitchFamily="2"/>
                          <a:cs typeface="Arial" pitchFamily="2"/>
                        </a:rPr>
                        <a:t>Accepter la répétition</a:t>
                      </a: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None/>
                        <a:tabLst/>
                        <a:defRPr sz="1800"/>
                      </a:pPr>
                      <a:r>
                        <a:rPr lang="fr-FR" sz="1300" b="0" i="0" u="none" strike="noStrike" kern="1200" dirty="0">
                          <a:ln>
                            <a:noFill/>
                          </a:ln>
                          <a:latin typeface="Liberation Sans" pitchFamily="18"/>
                          <a:ea typeface="Microsoft YaHei" pitchFamily="2"/>
                          <a:cs typeface="Arial" pitchFamily="2"/>
                        </a:rPr>
                        <a:t> Accepter les différences</a:t>
                      </a:r>
                    </a:p>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txBody>
                  <a:tcPr marL="82953" marR="82953" marT="41476" marB="41476"/>
                </a:tc>
                <a:tc>
                  <a:txBody>
                    <a:bodyPr/>
                    <a:lstStyle/>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a:ea typeface="Microsoft YaHei"/>
                          <a:cs typeface="Arial"/>
                        </a:rPr>
                        <a:t>Rendre nos élèves de plus en plus </a:t>
                      </a:r>
                      <a:r>
                        <a:rPr lang="fr-FR" sz="1600" b="1" i="0" u="none" strike="noStrike" kern="1200" dirty="0">
                          <a:ln>
                            <a:noFill/>
                          </a:ln>
                          <a:solidFill>
                            <a:schemeClr val="bg1">
                              <a:lumMod val="50000"/>
                            </a:schemeClr>
                          </a:solidFill>
                          <a:latin typeface="Liberation Sans"/>
                          <a:ea typeface="Microsoft YaHei"/>
                          <a:cs typeface="Arial"/>
                        </a:rPr>
                        <a:t>autonomes</a:t>
                      </a: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StarSymbol"/>
                        <a:buNone/>
                        <a:tabLst/>
                        <a:defRPr sz="1800"/>
                      </a:pPr>
                      <a:r>
                        <a:rPr lang="fr-FR" sz="1300" b="0" i="0" u="none" strike="noStrike" kern="1200" dirty="0">
                          <a:ln>
                            <a:noFill/>
                          </a:ln>
                          <a:latin typeface="Liberation Sans" pitchFamily="18"/>
                          <a:ea typeface="Microsoft YaHei" pitchFamily="2"/>
                          <a:cs typeface="Arial" pitchFamily="2"/>
                        </a:rPr>
                        <a:t>Développer  le plaisir d’apprendre</a:t>
                      </a:r>
                    </a:p>
                    <a:p>
                      <a:pPr marL="0" marR="0" lvl="0" indent="0" rtl="0" hangingPunct="0">
                        <a:lnSpc>
                          <a:spcPct val="100000"/>
                        </a:lnSpc>
                        <a:spcBef>
                          <a:spcPts val="0"/>
                        </a:spcBef>
                        <a:spcAft>
                          <a:spcPts val="0"/>
                        </a:spcAft>
                        <a:buSzPct val="45000"/>
                        <a:buFont typeface="StarSymbol"/>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Font typeface="StarSymbol"/>
                        <a:buNone/>
                      </a:pPr>
                      <a:r>
                        <a:rPr lang="fr-FR" sz="1300" b="0" i="0" u="none" strike="noStrike" kern="1200" dirty="0">
                          <a:ln>
                            <a:noFill/>
                          </a:ln>
                          <a:latin typeface="Liberation Sans"/>
                          <a:ea typeface="Microsoft YaHei"/>
                          <a:cs typeface="Arial"/>
                        </a:rPr>
                        <a:t>Développer l’envie de l’effort, savoir se préparer et s'entraîner </a:t>
                      </a:r>
                      <a:endParaRPr lang="fr-FR" sz="1300" b="0" i="0" u="none" strike="noStrike" kern="1200" dirty="0">
                        <a:ln>
                          <a:noFill/>
                        </a:ln>
                        <a:highlight>
                          <a:srgbClr val="00FFFF"/>
                        </a:highlight>
                        <a:latin typeface="Liberation Sans"/>
                        <a:ea typeface="Microsoft YaHei"/>
                        <a:cs typeface="Arial"/>
                      </a:endParaRPr>
                    </a:p>
                  </a:txBody>
                  <a:tcPr marL="82953" marR="82953" marT="41476" marB="41476"/>
                </a:tc>
                <a:extLst>
                  <a:ext uri="{0D108BD9-81ED-4DB2-BD59-A6C34878D82A}">
                    <a16:rowId xmlns:a16="http://schemas.microsoft.com/office/drawing/2014/main" xmlns="" val="1554597427"/>
                  </a:ext>
                </a:extLst>
              </a:tr>
              <a:tr h="1623928">
                <a:tc>
                  <a:txBody>
                    <a:bodyPr/>
                    <a:lstStyle/>
                    <a:p>
                      <a:pPr marL="0" marR="0" lvl="0" indent="0" rtl="0" hangingPunct="0">
                        <a:lnSpc>
                          <a:spcPct val="100000"/>
                        </a:lnSpc>
                        <a:spcBef>
                          <a:spcPts val="0"/>
                        </a:spcBef>
                        <a:spcAft>
                          <a:spcPts val="0"/>
                        </a:spcAft>
                        <a:buNone/>
                        <a:tabLst/>
                        <a:defRPr sz="1800"/>
                      </a:pPr>
                      <a:r>
                        <a:rPr lang="fr-FR" sz="1300" b="1" i="0" u="none" strike="noStrike" kern="1200" dirty="0">
                          <a:ln>
                            <a:noFill/>
                          </a:ln>
                          <a:latin typeface="Liberation Sans"/>
                          <a:ea typeface="Microsoft YaHei"/>
                          <a:cs typeface="Arial"/>
                        </a:rPr>
                        <a:t>Engagement dans la pratique</a:t>
                      </a:r>
                    </a:p>
                    <a:p>
                      <a:pPr marL="0" marR="0" lvl="0" indent="0" rtl="0" hangingPunct="0">
                        <a:lnSpc>
                          <a:spcPct val="100000"/>
                        </a:lnSpc>
                        <a:spcBef>
                          <a:spcPts val="0"/>
                        </a:spcBef>
                        <a:spcAft>
                          <a:spcPts val="0"/>
                        </a:spcAft>
                        <a:buNone/>
                        <a:tabLst/>
                        <a:defRPr sz="1800"/>
                      </a:pPr>
                      <a:endParaRPr lang="fr-FR" sz="1300" b="1"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Char char="➢"/>
                        <a:tabLst/>
                        <a:defRPr sz="1800"/>
                      </a:pPr>
                      <a:r>
                        <a:rPr lang="fr-FR" sz="1300" b="0" i="0" u="none" strike="noStrike" kern="1200" dirty="0">
                          <a:ln>
                            <a:noFill/>
                          </a:ln>
                          <a:latin typeface="Liberation Sans"/>
                          <a:ea typeface="Microsoft YaHei"/>
                          <a:cs typeface="Arial"/>
                        </a:rPr>
                        <a:t>Hétérogénéité des pratiques</a:t>
                      </a:r>
                    </a:p>
                    <a:p>
                      <a:pPr marL="0" marR="0" lvl="0" indent="0" rtl="0" hangingPunct="0">
                        <a:lnSpc>
                          <a:spcPct val="100000"/>
                        </a:lnSpc>
                        <a:spcBef>
                          <a:spcPts val="0"/>
                        </a:spcBef>
                        <a:spcAft>
                          <a:spcPts val="0"/>
                        </a:spcAft>
                        <a:buNone/>
                      </a:pPr>
                      <a:r>
                        <a:rPr lang="fr-FR" sz="1300" b="0" i="0" u="none" strike="noStrike" kern="1200" dirty="0">
                          <a:ln>
                            <a:noFill/>
                          </a:ln>
                          <a:latin typeface="Liberation Sans"/>
                          <a:ea typeface="Microsoft YaHei"/>
                          <a:cs typeface="Arial"/>
                        </a:rPr>
                        <a:t>(type, niveau, temps)</a:t>
                      </a:r>
                    </a:p>
                    <a:p>
                      <a:pPr marL="0" marR="0" lvl="0" indent="0" rtl="0" hangingPunct="0">
                        <a:lnSpc>
                          <a:spcPct val="100000"/>
                        </a:lnSpc>
                        <a:spcBef>
                          <a:spcPts val="0"/>
                        </a:spcBef>
                        <a:spcAft>
                          <a:spcPts val="0"/>
                        </a:spcAft>
                        <a:buFont typeface="Wingdings" panose="05000000000000000000" pitchFamily="2" charset="2"/>
                        <a:buNone/>
                      </a:pPr>
                      <a:endParaRPr lang="fr-FR" sz="1300" b="0" i="0" u="none" strike="noStrike" kern="1200" dirty="0">
                        <a:ln>
                          <a:noFill/>
                        </a:ln>
                        <a:latin typeface="Liberation Sans"/>
                        <a:ea typeface="Microsoft YaHei"/>
                        <a:cs typeface="Arial"/>
                      </a:endParaRP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Char char="➢"/>
                        <a:tabLst/>
                        <a:defRPr sz="1800"/>
                      </a:pPr>
                      <a:r>
                        <a:rPr lang="fr-FR" sz="1300" b="0" i="0" u="none" strike="noStrike" kern="1200" dirty="0">
                          <a:ln>
                            <a:noFill/>
                          </a:ln>
                          <a:latin typeface="Liberation Sans"/>
                          <a:ea typeface="Microsoft YaHei"/>
                          <a:cs typeface="Arial"/>
                        </a:rPr>
                        <a:t>Quelques élèves sédentaires, une majorité pratique des activités</a:t>
                      </a:r>
                    </a:p>
                  </a:txBody>
                  <a:tcPr marL="82953" marR="82953" marT="41476" marB="41476"/>
                </a:tc>
                <a:tc>
                  <a:txBody>
                    <a:bodyPr/>
                    <a:lstStyle/>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a:ea typeface="Microsoft YaHei"/>
                          <a:cs typeface="Arial"/>
                        </a:rPr>
                        <a:t>Accéder à une « culture physique et sportive » commune</a:t>
                      </a: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Font typeface="OpenSymbol"/>
                        <a:buNone/>
                      </a:pPr>
                      <a:r>
                        <a:rPr lang="fr-FR" sz="1300" b="0" i="0" u="none" strike="noStrike" kern="1200" dirty="0">
                          <a:ln>
                            <a:noFill/>
                          </a:ln>
                          <a:latin typeface="Liberation Sans"/>
                          <a:ea typeface="Microsoft YaHei"/>
                          <a:cs typeface="Arial"/>
                        </a:rPr>
                        <a:t>Amener les élèves dans des pratiques variées pour développer leur motricité quel que soit leur niveau </a:t>
                      </a:r>
                      <a:endParaRPr lang="fr-FR" sz="1300" b="0" i="0" u="none" strike="noStrike" kern="1200" dirty="0">
                        <a:ln>
                          <a:noFill/>
                        </a:ln>
                        <a:highlight>
                          <a:srgbClr val="00FFFF"/>
                        </a:highlight>
                        <a:latin typeface="Liberation Sans"/>
                        <a:ea typeface="Microsoft YaHei"/>
                        <a:cs typeface="Arial"/>
                      </a:endParaRPr>
                    </a:p>
                  </a:txBody>
                  <a:tcPr marL="82953" marR="82953" marT="41476" marB="41476"/>
                </a:tc>
                <a:tc>
                  <a:txBody>
                    <a:bodyPr/>
                    <a:lstStyle/>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pitchFamily="18"/>
                          <a:ea typeface="Microsoft YaHei" pitchFamily="2"/>
                          <a:cs typeface="Arial" pitchFamily="2"/>
                        </a:rPr>
                        <a:t>Proposer des menus profilés  pour mettre en réussite le plus grand nombre (dans le respect des exigences institutionnelles)</a:t>
                      </a: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Tx/>
                        <a:buNone/>
                        <a:tabLst/>
                        <a:defRPr sz="1800"/>
                      </a:pPr>
                      <a:r>
                        <a:rPr lang="fr-FR" sz="1300" b="0" i="0" u="none" strike="noStrike" kern="1200" dirty="0">
                          <a:ln>
                            <a:noFill/>
                          </a:ln>
                          <a:solidFill>
                            <a:schemeClr val="tx1"/>
                          </a:solidFill>
                          <a:latin typeface="Liberation Sans" pitchFamily="18"/>
                          <a:ea typeface="Microsoft YaHei" pitchFamily="2"/>
                          <a:cs typeface="Arial" pitchFamily="2"/>
                        </a:rPr>
                        <a:t>Se réaliser à travers  ses choix</a:t>
                      </a:r>
                      <a:r>
                        <a:rPr lang="fr-FR" sz="1300" b="0" i="0" u="none" strike="noStrike" kern="1200" dirty="0">
                          <a:ln>
                            <a:noFill/>
                          </a:ln>
                          <a:solidFill>
                            <a:srgbClr val="993366"/>
                          </a:solidFill>
                          <a:latin typeface="Liberation Sans" pitchFamily="18"/>
                          <a:ea typeface="Microsoft YaHei" pitchFamily="2"/>
                          <a:cs typeface="Arial" pitchFamily="2"/>
                        </a:rPr>
                        <a:t>, </a:t>
                      </a:r>
                      <a:r>
                        <a:rPr lang="fr-FR" sz="1600" b="1" i="0" u="none" strike="noStrike" kern="1200" dirty="0">
                          <a:ln>
                            <a:noFill/>
                          </a:ln>
                          <a:solidFill>
                            <a:schemeClr val="accent1"/>
                          </a:solidFill>
                          <a:latin typeface="Liberation Sans" pitchFamily="18"/>
                          <a:ea typeface="Microsoft YaHei" pitchFamily="2"/>
                          <a:cs typeface="Arial" pitchFamily="2"/>
                        </a:rPr>
                        <a:t>autodétermination</a:t>
                      </a:r>
                    </a:p>
                  </a:txBody>
                  <a:tcPr marL="82953" marR="82953" marT="41476" marB="41476"/>
                </a:tc>
                <a:extLst>
                  <a:ext uri="{0D108BD9-81ED-4DB2-BD59-A6C34878D82A}">
                    <a16:rowId xmlns:a16="http://schemas.microsoft.com/office/drawing/2014/main" xmlns="" val="3560643050"/>
                  </a:ext>
                </a:extLst>
              </a:tr>
              <a:tr h="2021679">
                <a:tc>
                  <a:txBody>
                    <a:bodyPr/>
                    <a:lstStyle/>
                    <a:p>
                      <a:pPr marL="0" marR="0" lvl="0" indent="0" rtl="0" hangingPunct="0">
                        <a:lnSpc>
                          <a:spcPct val="100000"/>
                        </a:lnSpc>
                        <a:spcBef>
                          <a:spcPts val="0"/>
                        </a:spcBef>
                        <a:spcAft>
                          <a:spcPts val="0"/>
                        </a:spcAft>
                        <a:buNone/>
                        <a:tabLst/>
                        <a:defRPr sz="1800"/>
                      </a:pPr>
                      <a:r>
                        <a:rPr lang="fr-FR" sz="1300" b="1" i="0" u="none" strike="noStrike" kern="1200" dirty="0">
                          <a:ln>
                            <a:noFill/>
                          </a:ln>
                          <a:latin typeface="Liberation Sans"/>
                          <a:ea typeface="Microsoft YaHei"/>
                          <a:cs typeface="Arial"/>
                        </a:rPr>
                        <a:t>Connaissance de soi dans la pratique et connaissance de soi dans le groupe</a:t>
                      </a:r>
                    </a:p>
                    <a:p>
                      <a:pPr marL="0" marR="0" lvl="0" indent="0" rtl="0" hangingPunct="0">
                        <a:lnSpc>
                          <a:spcPct val="100000"/>
                        </a:lnSpc>
                        <a:spcBef>
                          <a:spcPts val="0"/>
                        </a:spcBef>
                        <a:spcAft>
                          <a:spcPts val="0"/>
                        </a:spcAft>
                        <a:buNone/>
                        <a:tabLst/>
                        <a:defRPr sz="1800"/>
                      </a:pPr>
                      <a:endParaRPr lang="fr-FR" sz="1300" b="1"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Font typeface="OpenSymbol"/>
                        <a:buChar char="➢"/>
                      </a:pPr>
                      <a:r>
                        <a:rPr lang="fr-FR" sz="1300" b="0" i="0" u="none" strike="noStrike" kern="1200" dirty="0">
                          <a:ln>
                            <a:noFill/>
                          </a:ln>
                          <a:latin typeface="Liberation Sans"/>
                          <a:ea typeface="Microsoft YaHei"/>
                          <a:cs typeface="Arial"/>
                        </a:rPr>
                        <a:t>Connaissance peu consciente, peu de recul</a:t>
                      </a:r>
                    </a:p>
                    <a:p>
                      <a:pPr marL="0" marR="0" lvl="0" indent="0" rtl="0" hangingPunct="0">
                        <a:lnSpc>
                          <a:spcPct val="100000"/>
                        </a:lnSpc>
                        <a:spcBef>
                          <a:spcPts val="0"/>
                        </a:spcBef>
                        <a:spcAft>
                          <a:spcPts val="0"/>
                        </a:spcAft>
                        <a:buSzPct val="45000"/>
                        <a:buFont typeface="OpenSymbol"/>
                        <a:buChar char="➢"/>
                        <a:tabLst/>
                        <a:defRPr sz="1800"/>
                      </a:pPr>
                      <a:r>
                        <a:rPr lang="fr-FR" sz="1300" b="0" i="0" u="none" strike="noStrike" kern="1200" dirty="0">
                          <a:ln>
                            <a:noFill/>
                          </a:ln>
                          <a:latin typeface="Liberation Sans"/>
                          <a:ea typeface="Microsoft YaHei"/>
                          <a:cs typeface="Arial"/>
                        </a:rPr>
                        <a:t>peu d’esprit critique</a:t>
                      </a:r>
                    </a:p>
                    <a:p>
                      <a:pPr marL="0" marR="0" lvl="0" indent="0" rtl="0" hangingPunct="0">
                        <a:lnSpc>
                          <a:spcPct val="100000"/>
                        </a:lnSpc>
                        <a:spcBef>
                          <a:spcPts val="0"/>
                        </a:spcBef>
                        <a:spcAft>
                          <a:spcPts val="0"/>
                        </a:spcAft>
                        <a:buSzPct val="45000"/>
                        <a:buFont typeface="OpenSymbol"/>
                        <a:buChar char="➢"/>
                        <a:tabLst/>
                        <a:defRPr sz="1800"/>
                      </a:pPr>
                      <a:r>
                        <a:rPr lang="fr-FR" sz="1300" b="0" i="0" u="none" strike="noStrike" kern="1200" dirty="0">
                          <a:ln>
                            <a:noFill/>
                          </a:ln>
                          <a:latin typeface="Liberation Sans"/>
                          <a:ea typeface="Microsoft YaHei"/>
                          <a:cs typeface="Arial"/>
                        </a:rPr>
                        <a:t>Relativement égocentré</a:t>
                      </a:r>
                    </a:p>
                  </a:txBody>
                  <a:tcPr marL="82953" marR="82953" marT="41476" marB="41476"/>
                </a:tc>
                <a:tc>
                  <a:txBody>
                    <a:bodyPr/>
                    <a:lstStyle/>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a:ea typeface="Microsoft YaHei"/>
                          <a:cs typeface="Arial"/>
                        </a:rPr>
                        <a:t>Se situer dans la pratique pour se donner des objectifs</a:t>
                      </a: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a:ea typeface="Microsoft YaHei"/>
                          <a:cs typeface="Arial"/>
                        </a:rPr>
                        <a:t>Accepter de jouer différents rôles</a:t>
                      </a: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Char char="➔"/>
                        <a:tabLst/>
                        <a:defRPr sz="1800"/>
                      </a:pPr>
                      <a:endParaRPr lang="fr-FR" sz="1300" b="0" i="0" u="none" strike="noStrike" kern="1200" dirty="0">
                        <a:ln>
                          <a:noFill/>
                        </a:ln>
                        <a:latin typeface="Liberation Sans" pitchFamily="18"/>
                        <a:ea typeface="Microsoft YaHei" pitchFamily="2"/>
                        <a:cs typeface="Arial" pitchFamily="2"/>
                      </a:endParaRPr>
                    </a:p>
                  </a:txBody>
                  <a:tcPr marL="82953" marR="82953" marT="41476" marB="41476"/>
                </a:tc>
                <a:tc>
                  <a:txBody>
                    <a:bodyPr/>
                    <a:lstStyle/>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None/>
                        <a:tabLst/>
                        <a:defRPr sz="1800"/>
                      </a:pPr>
                      <a:endParaRPr lang="fr-FR" sz="1300" b="0" i="0" u="none" strike="noStrike" kern="1200" dirty="0">
                        <a:ln>
                          <a:noFill/>
                        </a:ln>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pitchFamily="18"/>
                          <a:ea typeface="Microsoft YaHei" pitchFamily="2"/>
                          <a:cs typeface="Arial" pitchFamily="2"/>
                        </a:rPr>
                        <a:t>Développer des capacités d'observation et d’analyse pour exercer son esprit critique</a:t>
                      </a:r>
                    </a:p>
                    <a:p>
                      <a:pPr marL="0" marR="0" lvl="0" indent="0" rtl="0" hangingPunct="0">
                        <a:lnSpc>
                          <a:spcPct val="100000"/>
                        </a:lnSpc>
                        <a:spcBef>
                          <a:spcPts val="0"/>
                        </a:spcBef>
                        <a:spcAft>
                          <a:spcPts val="0"/>
                        </a:spcAft>
                        <a:buFont typeface="OpenSymbol"/>
                        <a:buNone/>
                      </a:pPr>
                      <a:endParaRPr lang="fr-FR" sz="1300" b="0" i="0" u="none" strike="noStrike" kern="1200" dirty="0">
                        <a:ln>
                          <a:noFill/>
                        </a:ln>
                        <a:highlight>
                          <a:srgbClr val="00FFFF"/>
                        </a:highlight>
                        <a:latin typeface="Liberation Sans"/>
                        <a:ea typeface="Microsoft YaHei"/>
                        <a:cs typeface="Arial"/>
                      </a:endParaRPr>
                    </a:p>
                    <a:p>
                      <a:pPr marL="0" marR="0" lvl="0" indent="0" rtl="0" hangingPunct="0">
                        <a:lnSpc>
                          <a:spcPct val="100000"/>
                        </a:lnSpc>
                        <a:spcBef>
                          <a:spcPts val="0"/>
                        </a:spcBef>
                        <a:spcAft>
                          <a:spcPts val="0"/>
                        </a:spcAft>
                        <a:buFont typeface="OpenSymbol"/>
                        <a:buNone/>
                      </a:pPr>
                      <a:endParaRPr lang="fr-FR" sz="1300" b="0" i="0" u="none" strike="noStrike" kern="1200" dirty="0">
                        <a:ln>
                          <a:noFill/>
                        </a:ln>
                        <a:highlight>
                          <a:srgbClr val="00FFFF"/>
                        </a:highlight>
                        <a:latin typeface="Liberation Sans" pitchFamily="18"/>
                        <a:ea typeface="Microsoft YaHei" pitchFamily="2"/>
                        <a:cs typeface="Arial" pitchFamily="2"/>
                      </a:endParaRPr>
                    </a:p>
                    <a:p>
                      <a:pPr marL="0" marR="0" lvl="0" indent="0" rtl="0" hangingPunct="0">
                        <a:lnSpc>
                          <a:spcPct val="100000"/>
                        </a:lnSpc>
                        <a:spcBef>
                          <a:spcPts val="0"/>
                        </a:spcBef>
                        <a:spcAft>
                          <a:spcPts val="0"/>
                        </a:spcAft>
                        <a:buSzPct val="45000"/>
                        <a:buFont typeface="OpenSymbol"/>
                        <a:buNone/>
                        <a:tabLst/>
                        <a:defRPr sz="1800"/>
                      </a:pPr>
                      <a:r>
                        <a:rPr lang="fr-FR" sz="1300" b="0" i="0" u="none" strike="noStrike" kern="1200" dirty="0">
                          <a:ln>
                            <a:noFill/>
                          </a:ln>
                          <a:latin typeface="Liberation Sans" pitchFamily="18"/>
                          <a:ea typeface="Microsoft YaHei" pitchFamily="2"/>
                          <a:cs typeface="Arial" pitchFamily="2"/>
                        </a:rPr>
                        <a:t>Favoriser la</a:t>
                      </a:r>
                      <a:r>
                        <a:rPr lang="fr-FR" sz="1400" b="0" i="0" u="none" strike="noStrike" kern="1200" dirty="0">
                          <a:ln>
                            <a:noFill/>
                          </a:ln>
                          <a:solidFill>
                            <a:schemeClr val="accent2"/>
                          </a:solidFill>
                          <a:latin typeface="Liberation Sans" pitchFamily="18"/>
                          <a:ea typeface="Microsoft YaHei" pitchFamily="2"/>
                          <a:cs typeface="Arial" pitchFamily="2"/>
                        </a:rPr>
                        <a:t> </a:t>
                      </a:r>
                      <a:r>
                        <a:rPr lang="fr-FR" sz="1600" b="1" i="0" u="none" strike="noStrike" kern="1200" dirty="0">
                          <a:ln>
                            <a:noFill/>
                          </a:ln>
                          <a:solidFill>
                            <a:schemeClr val="accent2"/>
                          </a:solidFill>
                          <a:latin typeface="Liberation Sans" pitchFamily="18"/>
                          <a:ea typeface="Microsoft YaHei" pitchFamily="2"/>
                          <a:cs typeface="Arial" pitchFamily="2"/>
                        </a:rPr>
                        <a:t>coopération</a:t>
                      </a:r>
                      <a:r>
                        <a:rPr lang="fr-FR" sz="1400" b="0" i="0" u="none" strike="noStrike" kern="1200" dirty="0">
                          <a:ln>
                            <a:noFill/>
                          </a:ln>
                          <a:solidFill>
                            <a:schemeClr val="accent2"/>
                          </a:solidFill>
                          <a:latin typeface="Liberation Sans" pitchFamily="18"/>
                          <a:ea typeface="Microsoft YaHei" pitchFamily="2"/>
                          <a:cs typeface="Arial" pitchFamily="2"/>
                        </a:rPr>
                        <a:t> </a:t>
                      </a:r>
                      <a:r>
                        <a:rPr lang="fr-FR" sz="1300" b="0" i="0" u="none" strike="noStrike" kern="1200" dirty="0">
                          <a:ln>
                            <a:noFill/>
                          </a:ln>
                          <a:latin typeface="Liberation Sans" pitchFamily="18"/>
                          <a:ea typeface="Microsoft YaHei" pitchFamily="2"/>
                          <a:cs typeface="Arial" pitchFamily="2"/>
                        </a:rPr>
                        <a:t>pour faire progresser</a:t>
                      </a:r>
                    </a:p>
                  </a:txBody>
                  <a:tcPr marL="82953" marR="82953" marT="41476" marB="41476"/>
                </a:tc>
                <a:extLst>
                  <a:ext uri="{0D108BD9-81ED-4DB2-BD59-A6C34878D82A}">
                    <a16:rowId xmlns:a16="http://schemas.microsoft.com/office/drawing/2014/main" xmlns="" val="69431822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xmlns="" id="{BD96433A-E52A-4CE3-B508-DDDDAFB9E0AE}"/>
              </a:ext>
            </a:extLst>
          </p:cNvPr>
          <p:cNvSpPr/>
          <p:nvPr/>
        </p:nvSpPr>
        <p:spPr>
          <a:xfrm>
            <a:off x="1816100" y="1587500"/>
            <a:ext cx="8559800" cy="3149600"/>
          </a:xfrm>
          <a:prstGeom prst="ellipse">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Ellipse 4">
            <a:extLst>
              <a:ext uri="{FF2B5EF4-FFF2-40B4-BE49-F238E27FC236}">
                <a16:creationId xmlns:a16="http://schemas.microsoft.com/office/drawing/2014/main" xmlns="" id="{301E1C3B-AFDE-4141-AB1B-2F22EA5597C3}"/>
              </a:ext>
            </a:extLst>
          </p:cNvPr>
          <p:cNvSpPr/>
          <p:nvPr/>
        </p:nvSpPr>
        <p:spPr>
          <a:xfrm>
            <a:off x="1816100" y="2032000"/>
            <a:ext cx="5181600" cy="2184400"/>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Ellipse 3">
            <a:extLst>
              <a:ext uri="{FF2B5EF4-FFF2-40B4-BE49-F238E27FC236}">
                <a16:creationId xmlns:a16="http://schemas.microsoft.com/office/drawing/2014/main" xmlns="" id="{6485E019-4DC2-45AD-AC52-2232A730935F}"/>
              </a:ext>
            </a:extLst>
          </p:cNvPr>
          <p:cNvSpPr/>
          <p:nvPr/>
        </p:nvSpPr>
        <p:spPr>
          <a:xfrm>
            <a:off x="1816100" y="2222500"/>
            <a:ext cx="2667000" cy="1803400"/>
          </a:xfrm>
          <a:prstGeom prst="ellipse">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a:t>
            </a:r>
          </a:p>
        </p:txBody>
      </p:sp>
      <p:sp>
        <p:nvSpPr>
          <p:cNvPr id="12" name="ZoneTexte 11">
            <a:extLst>
              <a:ext uri="{FF2B5EF4-FFF2-40B4-BE49-F238E27FC236}">
                <a16:creationId xmlns:a16="http://schemas.microsoft.com/office/drawing/2014/main" xmlns="" id="{81E80F2F-11E7-49B3-86D8-DC57E38987A1}"/>
              </a:ext>
            </a:extLst>
          </p:cNvPr>
          <p:cNvSpPr txBox="1"/>
          <p:nvPr/>
        </p:nvSpPr>
        <p:spPr>
          <a:xfrm flipH="1">
            <a:off x="2209799" y="2971800"/>
            <a:ext cx="2247899" cy="584775"/>
          </a:xfrm>
          <a:prstGeom prst="rect">
            <a:avLst/>
          </a:prstGeom>
          <a:noFill/>
        </p:spPr>
        <p:txBody>
          <a:bodyPr wrap="square" rtlCol="0">
            <a:spAutoFit/>
          </a:bodyPr>
          <a:lstStyle/>
          <a:p>
            <a:r>
              <a:rPr lang="fr-FR" sz="3200" dirty="0"/>
              <a:t>Coopération</a:t>
            </a:r>
          </a:p>
        </p:txBody>
      </p:sp>
      <p:sp>
        <p:nvSpPr>
          <p:cNvPr id="14" name="ZoneTexte 13">
            <a:extLst>
              <a:ext uri="{FF2B5EF4-FFF2-40B4-BE49-F238E27FC236}">
                <a16:creationId xmlns:a16="http://schemas.microsoft.com/office/drawing/2014/main" xmlns="" id="{50256A49-03E4-4635-8CD4-BF84BC6243BF}"/>
              </a:ext>
            </a:extLst>
          </p:cNvPr>
          <p:cNvSpPr txBox="1"/>
          <p:nvPr/>
        </p:nvSpPr>
        <p:spPr>
          <a:xfrm>
            <a:off x="4749799" y="2641600"/>
            <a:ext cx="2032001" cy="861774"/>
          </a:xfrm>
          <a:prstGeom prst="rect">
            <a:avLst/>
          </a:prstGeom>
          <a:noFill/>
        </p:spPr>
        <p:txBody>
          <a:bodyPr wrap="square" rtlCol="0">
            <a:spAutoFit/>
          </a:bodyPr>
          <a:lstStyle/>
          <a:p>
            <a:endParaRPr lang="fr-FR" dirty="0"/>
          </a:p>
          <a:p>
            <a:r>
              <a:rPr lang="fr-FR" sz="3200" dirty="0"/>
              <a:t>Autonomie</a:t>
            </a:r>
          </a:p>
        </p:txBody>
      </p:sp>
      <p:sp>
        <p:nvSpPr>
          <p:cNvPr id="15" name="ZoneTexte 14">
            <a:extLst>
              <a:ext uri="{FF2B5EF4-FFF2-40B4-BE49-F238E27FC236}">
                <a16:creationId xmlns:a16="http://schemas.microsoft.com/office/drawing/2014/main" xmlns="" id="{CB2AE49E-410D-4570-89C1-C57B6BA3CE69}"/>
              </a:ext>
            </a:extLst>
          </p:cNvPr>
          <p:cNvSpPr txBox="1"/>
          <p:nvPr/>
        </p:nvSpPr>
        <p:spPr>
          <a:xfrm flipH="1">
            <a:off x="6997698" y="2895600"/>
            <a:ext cx="3378201" cy="584775"/>
          </a:xfrm>
          <a:prstGeom prst="rect">
            <a:avLst/>
          </a:prstGeom>
          <a:noFill/>
        </p:spPr>
        <p:txBody>
          <a:bodyPr wrap="square" rtlCol="0">
            <a:spAutoFit/>
          </a:bodyPr>
          <a:lstStyle/>
          <a:p>
            <a:r>
              <a:rPr lang="fr-FR" sz="3200" dirty="0"/>
              <a:t>Autodétermination</a:t>
            </a:r>
          </a:p>
        </p:txBody>
      </p:sp>
      <p:sp>
        <p:nvSpPr>
          <p:cNvPr id="18" name="ZoneTexte 17">
            <a:extLst>
              <a:ext uri="{FF2B5EF4-FFF2-40B4-BE49-F238E27FC236}">
                <a16:creationId xmlns:a16="http://schemas.microsoft.com/office/drawing/2014/main" xmlns="" id="{B6E020B6-0F20-4452-90C0-A5EE3303B466}"/>
              </a:ext>
            </a:extLst>
          </p:cNvPr>
          <p:cNvSpPr txBox="1"/>
          <p:nvPr/>
        </p:nvSpPr>
        <p:spPr>
          <a:xfrm>
            <a:off x="2641600" y="2507218"/>
            <a:ext cx="1257297" cy="461665"/>
          </a:xfrm>
          <a:prstGeom prst="rect">
            <a:avLst/>
          </a:prstGeom>
          <a:noFill/>
        </p:spPr>
        <p:txBody>
          <a:bodyPr wrap="square" rtlCol="0">
            <a:spAutoFit/>
          </a:bodyPr>
          <a:lstStyle/>
          <a:p>
            <a:r>
              <a:rPr lang="fr-FR" sz="2400" dirty="0">
                <a:solidFill>
                  <a:schemeClr val="accent2"/>
                </a:solidFill>
              </a:rPr>
              <a:t>Seconde</a:t>
            </a:r>
          </a:p>
        </p:txBody>
      </p:sp>
      <p:sp>
        <p:nvSpPr>
          <p:cNvPr id="24" name="ZoneTexte 23">
            <a:extLst>
              <a:ext uri="{FF2B5EF4-FFF2-40B4-BE49-F238E27FC236}">
                <a16:creationId xmlns:a16="http://schemas.microsoft.com/office/drawing/2014/main" xmlns="" id="{02AEC6E6-ACF9-4A93-89F1-7B0BCA711719}"/>
              </a:ext>
            </a:extLst>
          </p:cNvPr>
          <p:cNvSpPr txBox="1"/>
          <p:nvPr/>
        </p:nvSpPr>
        <p:spPr>
          <a:xfrm>
            <a:off x="4432300" y="2222500"/>
            <a:ext cx="1435100" cy="461665"/>
          </a:xfrm>
          <a:prstGeom prst="rect">
            <a:avLst/>
          </a:prstGeom>
          <a:noFill/>
        </p:spPr>
        <p:txBody>
          <a:bodyPr wrap="square" rtlCol="0">
            <a:spAutoFit/>
          </a:bodyPr>
          <a:lstStyle/>
          <a:p>
            <a:r>
              <a:rPr lang="fr-FR" sz="2400" dirty="0">
                <a:solidFill>
                  <a:schemeClr val="tx1">
                    <a:lumMod val="50000"/>
                    <a:lumOff val="50000"/>
                  </a:schemeClr>
                </a:solidFill>
              </a:rPr>
              <a:t>Première</a:t>
            </a:r>
          </a:p>
        </p:txBody>
      </p:sp>
      <p:sp>
        <p:nvSpPr>
          <p:cNvPr id="26" name="ZoneTexte 25">
            <a:extLst>
              <a:ext uri="{FF2B5EF4-FFF2-40B4-BE49-F238E27FC236}">
                <a16:creationId xmlns:a16="http://schemas.microsoft.com/office/drawing/2014/main" xmlns="" id="{63BCEA1B-9828-45BA-A5A0-BD791E88BE7A}"/>
              </a:ext>
            </a:extLst>
          </p:cNvPr>
          <p:cNvSpPr txBox="1"/>
          <p:nvPr/>
        </p:nvSpPr>
        <p:spPr>
          <a:xfrm flipH="1">
            <a:off x="6781800" y="2176781"/>
            <a:ext cx="1554480" cy="461665"/>
          </a:xfrm>
          <a:prstGeom prst="rect">
            <a:avLst/>
          </a:prstGeom>
          <a:noFill/>
        </p:spPr>
        <p:txBody>
          <a:bodyPr wrap="square" rtlCol="0">
            <a:spAutoFit/>
          </a:bodyPr>
          <a:lstStyle/>
          <a:p>
            <a:r>
              <a:rPr lang="fr-FR" sz="2400" dirty="0">
                <a:solidFill>
                  <a:schemeClr val="accent1"/>
                </a:solidFill>
              </a:rPr>
              <a:t>Terminale</a:t>
            </a:r>
          </a:p>
        </p:txBody>
      </p:sp>
      <p:sp>
        <p:nvSpPr>
          <p:cNvPr id="27" name="ZoneTexte 26">
            <a:extLst>
              <a:ext uri="{FF2B5EF4-FFF2-40B4-BE49-F238E27FC236}">
                <a16:creationId xmlns:a16="http://schemas.microsoft.com/office/drawing/2014/main" xmlns="" id="{1322A764-AD68-4E0C-BC25-99EC99330620}"/>
              </a:ext>
            </a:extLst>
          </p:cNvPr>
          <p:cNvSpPr txBox="1"/>
          <p:nvPr/>
        </p:nvSpPr>
        <p:spPr>
          <a:xfrm>
            <a:off x="1816101" y="115332"/>
            <a:ext cx="7569200" cy="584775"/>
          </a:xfrm>
          <a:prstGeom prst="rect">
            <a:avLst/>
          </a:prstGeom>
          <a:noFill/>
        </p:spPr>
        <p:txBody>
          <a:bodyPr wrap="square" rtlCol="0">
            <a:spAutoFit/>
          </a:bodyPr>
          <a:lstStyle/>
          <a:p>
            <a:r>
              <a:rPr lang="fr-FR" sz="3200" dirty="0"/>
              <a:t> Choix des axes dans un</a:t>
            </a:r>
            <a:r>
              <a:rPr lang="fr-FR" sz="2400" dirty="0"/>
              <a:t> </a:t>
            </a:r>
            <a:r>
              <a:rPr lang="fr-FR" sz="3200" dirty="0"/>
              <a:t>continuum</a:t>
            </a:r>
          </a:p>
        </p:txBody>
      </p:sp>
      <p:sp>
        <p:nvSpPr>
          <p:cNvPr id="28" name="Flèche : droite 27">
            <a:extLst>
              <a:ext uri="{FF2B5EF4-FFF2-40B4-BE49-F238E27FC236}">
                <a16:creationId xmlns:a16="http://schemas.microsoft.com/office/drawing/2014/main" xmlns="" id="{CF075E13-92B6-4BD0-91CF-9B673CA8519F}"/>
              </a:ext>
            </a:extLst>
          </p:cNvPr>
          <p:cNvSpPr/>
          <p:nvPr/>
        </p:nvSpPr>
        <p:spPr>
          <a:xfrm>
            <a:off x="1965959" y="5288280"/>
            <a:ext cx="8409939" cy="459323"/>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a:extLst>
              <a:ext uri="{FF2B5EF4-FFF2-40B4-BE49-F238E27FC236}">
                <a16:creationId xmlns:a16="http://schemas.microsoft.com/office/drawing/2014/main" xmlns="" id="{2EC3B333-69A8-47AA-AB8F-936DD8896EA9}"/>
              </a:ext>
            </a:extLst>
          </p:cNvPr>
          <p:cNvSpPr txBox="1"/>
          <p:nvPr/>
        </p:nvSpPr>
        <p:spPr>
          <a:xfrm>
            <a:off x="3098800" y="6080760"/>
            <a:ext cx="4582160" cy="584775"/>
          </a:xfrm>
          <a:prstGeom prst="rect">
            <a:avLst/>
          </a:prstGeom>
          <a:noFill/>
        </p:spPr>
        <p:txBody>
          <a:bodyPr wrap="square" rtlCol="0" anchor="t">
            <a:spAutoFit/>
          </a:bodyPr>
          <a:lstStyle/>
          <a:p>
            <a:r>
              <a:rPr lang="fr-FR" sz="3200" dirty="0"/>
              <a:t>     Santé  et plaisir</a:t>
            </a:r>
          </a:p>
        </p:txBody>
      </p:sp>
    </p:spTree>
    <p:extLst>
      <p:ext uri="{BB962C8B-B14F-4D97-AF65-F5344CB8AC3E}">
        <p14:creationId xmlns:p14="http://schemas.microsoft.com/office/powerpoint/2010/main" xmlns="" val="37440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4" grpId="0" animBg="1"/>
      <p:bldP spid="12" grpId="0"/>
      <p:bldP spid="14" grpId="0"/>
      <p:bldP spid="15" grpId="0"/>
      <p:bldP spid="18" grpId="0"/>
      <p:bldP spid="24" grpId="0"/>
      <p:bldP spid="26" grpId="0"/>
      <p:bldP spid="27" grpId="0"/>
      <p:bldP spid="28" grpId="0" animBg="1"/>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23138456-3EAB-498D-93D6-3269A197442C}"/>
              </a:ext>
            </a:extLst>
          </p:cNvPr>
          <p:cNvSpPr txBox="1"/>
          <p:nvPr/>
        </p:nvSpPr>
        <p:spPr>
          <a:xfrm>
            <a:off x="1282700" y="1206500"/>
            <a:ext cx="9321800" cy="3970318"/>
          </a:xfrm>
          <a:prstGeom prst="rect">
            <a:avLst/>
          </a:prstGeom>
          <a:noFill/>
        </p:spPr>
        <p:txBody>
          <a:bodyPr wrap="square" rtlCol="0">
            <a:spAutoFit/>
          </a:bodyPr>
          <a:lstStyle/>
          <a:p>
            <a:r>
              <a:rPr lang="fr-FR" b="1" dirty="0"/>
              <a:t>Pour chaque niveau de classe , l’équipe pédagogique a </a:t>
            </a:r>
            <a:r>
              <a:rPr lang="fr-FR" dirty="0"/>
              <a:t>:</a:t>
            </a:r>
          </a:p>
          <a:p>
            <a:endParaRPr lang="fr-FR" dirty="0"/>
          </a:p>
          <a:p>
            <a:pPr marL="285750" indent="-285750">
              <a:buFontTx/>
              <a:buChar char="-"/>
            </a:pPr>
            <a:r>
              <a:rPr lang="fr-FR" dirty="0"/>
              <a:t>Identifié une démarche pédagogique selon les axes retenus </a:t>
            </a:r>
          </a:p>
          <a:p>
            <a:endParaRPr lang="fr-FR" dirty="0"/>
          </a:p>
          <a:p>
            <a:pPr marL="285750" indent="-285750">
              <a:buFontTx/>
              <a:buChar char="-"/>
            </a:pPr>
            <a:r>
              <a:rPr lang="fr-FR" dirty="0"/>
              <a:t>Réalisé un traitement didactique des activités physiques pour suivre la démarche pédagogique</a:t>
            </a:r>
          </a:p>
          <a:p>
            <a:r>
              <a:rPr lang="fr-FR" dirty="0"/>
              <a:t> </a:t>
            </a:r>
          </a:p>
          <a:p>
            <a:pPr marL="285750" indent="-285750">
              <a:buFontTx/>
              <a:buChar char="-"/>
            </a:pPr>
            <a:r>
              <a:rPr lang="fr-FR" dirty="0"/>
              <a:t>Analysé l’élève dans les activités physiques à travers le prisme réaliser , penser, s’investir (</a:t>
            </a:r>
            <a:r>
              <a:rPr lang="fr-FR" dirty="0" err="1"/>
              <a:t>cf</a:t>
            </a:r>
            <a:r>
              <a:rPr lang="fr-FR" dirty="0"/>
              <a:t> diapo 6)</a:t>
            </a:r>
          </a:p>
          <a:p>
            <a:pPr marL="285750" indent="-285750">
              <a:buFontTx/>
              <a:buChar char="-"/>
            </a:pPr>
            <a:endParaRPr lang="fr-FR" dirty="0"/>
          </a:p>
          <a:p>
            <a:pPr marL="285750" indent="-285750">
              <a:buFontTx/>
              <a:buChar char="-"/>
            </a:pPr>
            <a:r>
              <a:rPr lang="fr-FR" dirty="0"/>
              <a:t>Décliné les Attendus de Fin de Lycée (AFL) sur 4 degrés pour chaque niveau de classe</a:t>
            </a:r>
          </a:p>
          <a:p>
            <a:pPr marL="285750" indent="-285750">
              <a:buFontTx/>
              <a:buChar char="-"/>
            </a:pPr>
            <a:endParaRPr lang="fr-FR" dirty="0"/>
          </a:p>
          <a:p>
            <a:pPr marL="285750" indent="-285750">
              <a:buFontTx/>
              <a:buChar char="-"/>
            </a:pPr>
            <a:r>
              <a:rPr lang="fr-FR" dirty="0"/>
              <a:t>Construit les référentiels d’évaluation pour chaque niveau de classe avec répartition des points</a:t>
            </a:r>
          </a:p>
          <a:p>
            <a:pPr marL="285750" indent="-285750">
              <a:buFontTx/>
              <a:buChar char="-"/>
            </a:pPr>
            <a:endParaRPr lang="fr-FR" dirty="0"/>
          </a:p>
          <a:p>
            <a:pPr marL="285750" indent="-285750">
              <a:buFontTx/>
              <a:buChar char="-"/>
            </a:pPr>
            <a:r>
              <a:rPr lang="fr-FR" dirty="0"/>
              <a:t>Construit des outils facilitant la mise en œuvre de la démarche</a:t>
            </a:r>
          </a:p>
        </p:txBody>
      </p:sp>
      <p:pic>
        <p:nvPicPr>
          <p:cNvPr id="5" name="Image 4">
            <a:extLst>
              <a:ext uri="{FF2B5EF4-FFF2-40B4-BE49-F238E27FC236}">
                <a16:creationId xmlns:a16="http://schemas.microsoft.com/office/drawing/2014/main" xmlns="" id="{651F2E40-74A9-45DB-9DBA-79E43CE82656}"/>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167687" y="4654550"/>
            <a:ext cx="3109913" cy="1993900"/>
          </a:xfrm>
          <a:prstGeom prst="rect">
            <a:avLst/>
          </a:prstGeom>
        </p:spPr>
      </p:pic>
    </p:spTree>
    <p:extLst>
      <p:ext uri="{BB962C8B-B14F-4D97-AF65-F5344CB8AC3E}">
        <p14:creationId xmlns:p14="http://schemas.microsoft.com/office/powerpoint/2010/main" xmlns="" val="3406384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xmlns="" id="{EE5C6062-EE6E-45E1-AE12-C547CE10A1D7}"/>
              </a:ext>
            </a:extLst>
          </p:cNvPr>
          <p:cNvPicPr>
            <a:picLocks noChangeAspect="1"/>
          </p:cNvPicPr>
          <p:nvPr/>
        </p:nvPicPr>
        <p:blipFill>
          <a:blip r:embed="rId2"/>
          <a:stretch>
            <a:fillRect/>
          </a:stretch>
        </p:blipFill>
        <p:spPr>
          <a:xfrm>
            <a:off x="3909280" y="359717"/>
            <a:ext cx="3288323" cy="2838450"/>
          </a:xfrm>
          <a:prstGeom prst="rect">
            <a:avLst/>
          </a:prstGeom>
        </p:spPr>
      </p:pic>
      <p:sp>
        <p:nvSpPr>
          <p:cNvPr id="3" name="ZoneTexte 2">
            <a:extLst>
              <a:ext uri="{FF2B5EF4-FFF2-40B4-BE49-F238E27FC236}">
                <a16:creationId xmlns:a16="http://schemas.microsoft.com/office/drawing/2014/main" xmlns="" id="{2F67E269-8B48-467F-9FE6-E97B6B1D7AD8}"/>
              </a:ext>
            </a:extLst>
          </p:cNvPr>
          <p:cNvSpPr txBox="1"/>
          <p:nvPr/>
        </p:nvSpPr>
        <p:spPr>
          <a:xfrm>
            <a:off x="4484574" y="1561289"/>
            <a:ext cx="2494074" cy="1384995"/>
          </a:xfrm>
          <a:prstGeom prst="rect">
            <a:avLst/>
          </a:prstGeom>
          <a:noFill/>
        </p:spPr>
        <p:txBody>
          <a:bodyPr wrap="square" rtlCol="0">
            <a:spAutoFit/>
          </a:bodyPr>
          <a:lstStyle/>
          <a:p>
            <a:r>
              <a:rPr lang="fr-FR" sz="2800" dirty="0"/>
              <a:t>      </a:t>
            </a:r>
            <a:r>
              <a:rPr lang="fr-FR" sz="2800" dirty="0">
                <a:solidFill>
                  <a:srgbClr val="0070C0"/>
                </a:solidFill>
              </a:rPr>
              <a:t>Élève</a:t>
            </a:r>
          </a:p>
          <a:p>
            <a:r>
              <a:rPr lang="fr-FR" sz="2800" dirty="0">
                <a:solidFill>
                  <a:srgbClr val="0070C0"/>
                </a:solidFill>
              </a:rPr>
              <a:t>Acteur de ses apprentissages</a:t>
            </a:r>
          </a:p>
        </p:txBody>
      </p:sp>
      <p:sp>
        <p:nvSpPr>
          <p:cNvPr id="6" name="ZoneTexte 5">
            <a:extLst>
              <a:ext uri="{FF2B5EF4-FFF2-40B4-BE49-F238E27FC236}">
                <a16:creationId xmlns:a16="http://schemas.microsoft.com/office/drawing/2014/main" xmlns="" id="{7383E8B9-F2A4-4681-B4CB-8D5E1DDA6E8C}"/>
              </a:ext>
            </a:extLst>
          </p:cNvPr>
          <p:cNvSpPr txBox="1"/>
          <p:nvPr/>
        </p:nvSpPr>
        <p:spPr>
          <a:xfrm>
            <a:off x="4770325" y="0"/>
            <a:ext cx="1922575" cy="461665"/>
          </a:xfrm>
          <a:prstGeom prst="rect">
            <a:avLst/>
          </a:prstGeom>
          <a:noFill/>
        </p:spPr>
        <p:txBody>
          <a:bodyPr wrap="square" rtlCol="0">
            <a:spAutoFit/>
          </a:bodyPr>
          <a:lstStyle/>
          <a:p>
            <a:r>
              <a:rPr lang="fr-FR" sz="2400" dirty="0"/>
              <a:t>   </a:t>
            </a:r>
            <a:r>
              <a:rPr lang="fr-FR" sz="2400" b="1" dirty="0"/>
              <a:t>Réaliser</a:t>
            </a:r>
          </a:p>
        </p:txBody>
      </p:sp>
      <p:sp>
        <p:nvSpPr>
          <p:cNvPr id="7" name="ZoneTexte 6">
            <a:extLst>
              <a:ext uri="{FF2B5EF4-FFF2-40B4-BE49-F238E27FC236}">
                <a16:creationId xmlns:a16="http://schemas.microsoft.com/office/drawing/2014/main" xmlns="" id="{5841FD4D-21EC-46AD-9309-5D024686F29A}"/>
              </a:ext>
            </a:extLst>
          </p:cNvPr>
          <p:cNvSpPr txBox="1"/>
          <p:nvPr/>
        </p:nvSpPr>
        <p:spPr>
          <a:xfrm>
            <a:off x="7197603" y="2861249"/>
            <a:ext cx="1270000" cy="461665"/>
          </a:xfrm>
          <a:prstGeom prst="rect">
            <a:avLst/>
          </a:prstGeom>
          <a:noFill/>
        </p:spPr>
        <p:txBody>
          <a:bodyPr wrap="square" rtlCol="0">
            <a:spAutoFit/>
          </a:bodyPr>
          <a:lstStyle/>
          <a:p>
            <a:r>
              <a:rPr lang="fr-FR" sz="2400" dirty="0"/>
              <a:t>  </a:t>
            </a:r>
            <a:r>
              <a:rPr lang="fr-FR" sz="2400" b="1" dirty="0"/>
              <a:t>Penser</a:t>
            </a:r>
          </a:p>
        </p:txBody>
      </p:sp>
      <p:sp>
        <p:nvSpPr>
          <p:cNvPr id="8" name="ZoneTexte 7">
            <a:extLst>
              <a:ext uri="{FF2B5EF4-FFF2-40B4-BE49-F238E27FC236}">
                <a16:creationId xmlns:a16="http://schemas.microsoft.com/office/drawing/2014/main" xmlns="" id="{62C4F298-AB91-4B5E-AD47-E3F47A20A1EC}"/>
              </a:ext>
            </a:extLst>
          </p:cNvPr>
          <p:cNvSpPr txBox="1"/>
          <p:nvPr/>
        </p:nvSpPr>
        <p:spPr>
          <a:xfrm>
            <a:off x="2425644" y="2982253"/>
            <a:ext cx="1569925" cy="461665"/>
          </a:xfrm>
          <a:prstGeom prst="rect">
            <a:avLst/>
          </a:prstGeom>
          <a:noFill/>
        </p:spPr>
        <p:txBody>
          <a:bodyPr wrap="square" rtlCol="0">
            <a:spAutoFit/>
          </a:bodyPr>
          <a:lstStyle/>
          <a:p>
            <a:r>
              <a:rPr lang="fr-FR" sz="2400" b="1" dirty="0"/>
              <a:t>S’investir</a:t>
            </a:r>
          </a:p>
        </p:txBody>
      </p:sp>
      <p:sp>
        <p:nvSpPr>
          <p:cNvPr id="9" name="Arc plein 8">
            <a:extLst>
              <a:ext uri="{FF2B5EF4-FFF2-40B4-BE49-F238E27FC236}">
                <a16:creationId xmlns:a16="http://schemas.microsoft.com/office/drawing/2014/main" xmlns="" id="{E2198F7C-7B31-4D70-8FE5-1B4C0070CAA1}"/>
              </a:ext>
            </a:extLst>
          </p:cNvPr>
          <p:cNvSpPr/>
          <p:nvPr/>
        </p:nvSpPr>
        <p:spPr>
          <a:xfrm rot="10800000">
            <a:off x="2022231" y="3547628"/>
            <a:ext cx="6950573" cy="1340894"/>
          </a:xfrm>
          <a:prstGeom prst="blockArc">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10" name="Image 9">
            <a:extLst>
              <a:ext uri="{FF2B5EF4-FFF2-40B4-BE49-F238E27FC236}">
                <a16:creationId xmlns:a16="http://schemas.microsoft.com/office/drawing/2014/main" xmlns="" id="{96C3E046-0C23-49B8-9AD5-06B4F2B1956A}"/>
              </a:ext>
            </a:extLst>
          </p:cNvPr>
          <p:cNvPicPr>
            <a:picLocks noChangeAspect="1"/>
          </p:cNvPicPr>
          <p:nvPr/>
        </p:nvPicPr>
        <p:blipFill>
          <a:blip r:embed="rId3"/>
          <a:stretch>
            <a:fillRect/>
          </a:stretch>
        </p:blipFill>
        <p:spPr>
          <a:xfrm>
            <a:off x="438421" y="5433084"/>
            <a:ext cx="11315157" cy="963251"/>
          </a:xfrm>
          <a:prstGeom prst="rect">
            <a:avLst/>
          </a:prstGeom>
        </p:spPr>
      </p:pic>
      <p:sp>
        <p:nvSpPr>
          <p:cNvPr id="11" name="ZoneTexte 10">
            <a:extLst>
              <a:ext uri="{FF2B5EF4-FFF2-40B4-BE49-F238E27FC236}">
                <a16:creationId xmlns:a16="http://schemas.microsoft.com/office/drawing/2014/main" xmlns="" id="{DA8E3E51-B01B-449E-83D2-D3FC25796102}"/>
              </a:ext>
            </a:extLst>
          </p:cNvPr>
          <p:cNvSpPr txBox="1"/>
          <p:nvPr/>
        </p:nvSpPr>
        <p:spPr>
          <a:xfrm>
            <a:off x="9323613" y="3322914"/>
            <a:ext cx="2645229" cy="1077218"/>
          </a:xfrm>
          <a:prstGeom prst="rect">
            <a:avLst/>
          </a:prstGeom>
          <a:noFill/>
        </p:spPr>
        <p:txBody>
          <a:bodyPr wrap="square" rtlCol="0">
            <a:spAutoFit/>
          </a:bodyPr>
          <a:lstStyle/>
          <a:p>
            <a:r>
              <a:rPr lang="fr-FR" sz="3200" dirty="0">
                <a:solidFill>
                  <a:schemeClr val="accent1"/>
                </a:solidFill>
              </a:rPr>
              <a:t>Connaissances à construire</a:t>
            </a:r>
          </a:p>
        </p:txBody>
      </p:sp>
      <p:sp>
        <p:nvSpPr>
          <p:cNvPr id="12" name="Rectangle 11">
            <a:extLst>
              <a:ext uri="{FF2B5EF4-FFF2-40B4-BE49-F238E27FC236}">
                <a16:creationId xmlns:a16="http://schemas.microsoft.com/office/drawing/2014/main" xmlns="" id="{78FA0BBB-68E4-413E-B53F-4CBA6A1FCDAD}"/>
              </a:ext>
            </a:extLst>
          </p:cNvPr>
          <p:cNvSpPr/>
          <p:nvPr/>
        </p:nvSpPr>
        <p:spPr>
          <a:xfrm>
            <a:off x="4841592" y="4833390"/>
            <a:ext cx="1780039" cy="584775"/>
          </a:xfrm>
          <a:prstGeom prst="rect">
            <a:avLst/>
          </a:prstGeom>
        </p:spPr>
        <p:txBody>
          <a:bodyPr wrap="none">
            <a:spAutoFit/>
          </a:bodyPr>
          <a:lstStyle/>
          <a:p>
            <a:pPr lvl="0"/>
            <a:r>
              <a:rPr lang="fr-FR" sz="3200" dirty="0">
                <a:solidFill>
                  <a:srgbClr val="4472C4"/>
                </a:solidFill>
              </a:rPr>
              <a:t>Capacités</a:t>
            </a:r>
          </a:p>
        </p:txBody>
      </p:sp>
      <p:sp>
        <p:nvSpPr>
          <p:cNvPr id="13" name="Rectangle 12">
            <a:extLst>
              <a:ext uri="{FF2B5EF4-FFF2-40B4-BE49-F238E27FC236}">
                <a16:creationId xmlns:a16="http://schemas.microsoft.com/office/drawing/2014/main" xmlns="" id="{202E8EC7-44F7-4A99-84E8-F1B019BCA4F3}"/>
              </a:ext>
            </a:extLst>
          </p:cNvPr>
          <p:cNvSpPr/>
          <p:nvPr/>
        </p:nvSpPr>
        <p:spPr>
          <a:xfrm>
            <a:off x="388956" y="3740554"/>
            <a:ext cx="1710468" cy="584775"/>
          </a:xfrm>
          <a:prstGeom prst="rect">
            <a:avLst/>
          </a:prstGeom>
        </p:spPr>
        <p:txBody>
          <a:bodyPr wrap="none">
            <a:spAutoFit/>
          </a:bodyPr>
          <a:lstStyle/>
          <a:p>
            <a:pPr lvl="0"/>
            <a:r>
              <a:rPr lang="fr-FR" sz="3200" dirty="0">
                <a:solidFill>
                  <a:srgbClr val="4472C4"/>
                </a:solidFill>
              </a:rPr>
              <a:t>Attitudes</a:t>
            </a:r>
          </a:p>
        </p:txBody>
      </p:sp>
      <p:pic>
        <p:nvPicPr>
          <p:cNvPr id="5" name="Image 4">
            <a:extLst>
              <a:ext uri="{FF2B5EF4-FFF2-40B4-BE49-F238E27FC236}">
                <a16:creationId xmlns:a16="http://schemas.microsoft.com/office/drawing/2014/main" xmlns="" id="{F3367B4A-1131-409C-91FB-10EA7CF56C15}"/>
              </a:ext>
            </a:extLst>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9266717" y="310793"/>
            <a:ext cx="2274992" cy="2637672"/>
          </a:xfrm>
          <a:prstGeom prst="rect">
            <a:avLst/>
          </a:prstGeom>
        </p:spPr>
      </p:pic>
      <p:sp>
        <p:nvSpPr>
          <p:cNvPr id="2" name="ZoneTexte 1">
            <a:extLst>
              <a:ext uri="{FF2B5EF4-FFF2-40B4-BE49-F238E27FC236}">
                <a16:creationId xmlns:a16="http://schemas.microsoft.com/office/drawing/2014/main" xmlns="" id="{ADFBD439-1251-4152-BEDC-A0089DD452AA}"/>
              </a:ext>
            </a:extLst>
          </p:cNvPr>
          <p:cNvSpPr txBox="1"/>
          <p:nvPr/>
        </p:nvSpPr>
        <p:spPr>
          <a:xfrm>
            <a:off x="676275" y="685800"/>
            <a:ext cx="2590800" cy="369332"/>
          </a:xfrm>
          <a:prstGeom prst="rect">
            <a:avLst/>
          </a:prstGeom>
          <a:noFill/>
        </p:spPr>
        <p:txBody>
          <a:bodyPr wrap="square" rtlCol="0">
            <a:spAutoFit/>
          </a:bodyPr>
          <a:lstStyle/>
          <a:p>
            <a:r>
              <a:rPr lang="fr-FR" dirty="0">
                <a:solidFill>
                  <a:srgbClr val="FF0000"/>
                </a:solidFill>
              </a:rPr>
              <a:t>Cadre d’analyse</a:t>
            </a:r>
          </a:p>
        </p:txBody>
      </p:sp>
    </p:spTree>
    <p:extLst>
      <p:ext uri="{BB962C8B-B14F-4D97-AF65-F5344CB8AC3E}">
        <p14:creationId xmlns:p14="http://schemas.microsoft.com/office/powerpoint/2010/main" xmlns="" val="3464596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9" grpId="0" animBg="1"/>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avec coin arrondi 1">
            <a:extLst>
              <a:ext uri="{FF2B5EF4-FFF2-40B4-BE49-F238E27FC236}">
                <a16:creationId xmlns:a16="http://schemas.microsoft.com/office/drawing/2014/main" xmlns="" id="{A7929B76-9F1D-49BF-9C39-C4ABEC4F3BE7}"/>
              </a:ext>
            </a:extLst>
          </p:cNvPr>
          <p:cNvSpPr/>
          <p:nvPr/>
        </p:nvSpPr>
        <p:spPr>
          <a:xfrm>
            <a:off x="4329788" y="777159"/>
            <a:ext cx="2304502" cy="853225"/>
          </a:xfrm>
          <a:prstGeom prst="round1Rect">
            <a:avLst>
              <a:gd name="adj" fmla="val 173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t>La</a:t>
            </a:r>
            <a:r>
              <a:rPr lang="fr-FR" dirty="0"/>
              <a:t> </a:t>
            </a:r>
            <a:r>
              <a:rPr lang="fr-FR" sz="3200" dirty="0"/>
              <a:t>coopération</a:t>
            </a:r>
          </a:p>
        </p:txBody>
      </p:sp>
      <p:sp>
        <p:nvSpPr>
          <p:cNvPr id="3" name="Titre 2">
            <a:extLst>
              <a:ext uri="{FF2B5EF4-FFF2-40B4-BE49-F238E27FC236}">
                <a16:creationId xmlns:a16="http://schemas.microsoft.com/office/drawing/2014/main" xmlns="" id="{82CF57F3-0BCF-4D68-B2FB-F67EB40EECB9}"/>
              </a:ext>
            </a:extLst>
          </p:cNvPr>
          <p:cNvSpPr>
            <a:spLocks noGrp="1"/>
          </p:cNvSpPr>
          <p:nvPr>
            <p:ph type="title"/>
          </p:nvPr>
        </p:nvSpPr>
        <p:spPr>
          <a:xfrm>
            <a:off x="513893" y="100663"/>
            <a:ext cx="10731500" cy="598261"/>
          </a:xfrm>
        </p:spPr>
        <p:txBody>
          <a:bodyPr>
            <a:normAutofit/>
          </a:bodyPr>
          <a:lstStyle/>
          <a:p>
            <a:r>
              <a:rPr lang="fr-FR" sz="3200" dirty="0"/>
              <a:t>                                        </a:t>
            </a:r>
            <a:r>
              <a:rPr lang="fr-FR" sz="3600" b="1" dirty="0"/>
              <a:t>En seconde </a:t>
            </a:r>
          </a:p>
        </p:txBody>
      </p:sp>
      <p:sp>
        <p:nvSpPr>
          <p:cNvPr id="15" name="ZoneTexte 14">
            <a:extLst>
              <a:ext uri="{FF2B5EF4-FFF2-40B4-BE49-F238E27FC236}">
                <a16:creationId xmlns:a16="http://schemas.microsoft.com/office/drawing/2014/main" xmlns="" id="{D5BE6884-6C0C-40CF-BE0A-23E94A826679}"/>
              </a:ext>
            </a:extLst>
          </p:cNvPr>
          <p:cNvSpPr txBox="1"/>
          <p:nvPr/>
        </p:nvSpPr>
        <p:spPr>
          <a:xfrm rot="10800000" flipV="1">
            <a:off x="3978728" y="1864728"/>
            <a:ext cx="3661683" cy="646331"/>
          </a:xfrm>
          <a:prstGeom prst="rect">
            <a:avLst/>
          </a:prstGeom>
          <a:noFill/>
        </p:spPr>
        <p:txBody>
          <a:bodyPr wrap="square" rtlCol="0">
            <a:spAutoFit/>
          </a:bodyPr>
          <a:lstStyle/>
          <a:p>
            <a:r>
              <a:rPr lang="fr-FR" sz="2000" dirty="0"/>
              <a:t>Promotion des interactions</a:t>
            </a:r>
          </a:p>
          <a:p>
            <a:r>
              <a:rPr lang="fr-FR" sz="1600" dirty="0"/>
              <a:t>Programmation d’activités collectives</a:t>
            </a:r>
          </a:p>
        </p:txBody>
      </p:sp>
      <p:sp>
        <p:nvSpPr>
          <p:cNvPr id="16" name="ZoneTexte 15">
            <a:extLst>
              <a:ext uri="{FF2B5EF4-FFF2-40B4-BE49-F238E27FC236}">
                <a16:creationId xmlns:a16="http://schemas.microsoft.com/office/drawing/2014/main" xmlns="" id="{FB39834C-9F23-4C53-9364-56CC1F076677}"/>
              </a:ext>
            </a:extLst>
          </p:cNvPr>
          <p:cNvSpPr txBox="1"/>
          <p:nvPr/>
        </p:nvSpPr>
        <p:spPr>
          <a:xfrm rot="10800000" flipV="1">
            <a:off x="8006844" y="2633346"/>
            <a:ext cx="3099709" cy="892552"/>
          </a:xfrm>
          <a:prstGeom prst="rect">
            <a:avLst/>
          </a:prstGeom>
          <a:noFill/>
        </p:spPr>
        <p:txBody>
          <a:bodyPr wrap="square" rtlCol="0" anchor="t">
            <a:spAutoFit/>
          </a:bodyPr>
          <a:lstStyle/>
          <a:p>
            <a:r>
              <a:rPr lang="fr-FR" sz="2000" b="1" dirty="0"/>
              <a:t>Responsabilité individuelle</a:t>
            </a:r>
          </a:p>
          <a:p>
            <a:r>
              <a:rPr lang="fr-FR" sz="1600" dirty="0"/>
              <a:t>Les efforts de chacun participent à la réussite de tous </a:t>
            </a:r>
          </a:p>
        </p:txBody>
      </p:sp>
      <p:sp>
        <p:nvSpPr>
          <p:cNvPr id="18" name="ZoneTexte 17">
            <a:extLst>
              <a:ext uri="{FF2B5EF4-FFF2-40B4-BE49-F238E27FC236}">
                <a16:creationId xmlns:a16="http://schemas.microsoft.com/office/drawing/2014/main" xmlns="" id="{BFDC671C-5D7B-4A35-891C-3E81E4D9F25B}"/>
              </a:ext>
            </a:extLst>
          </p:cNvPr>
          <p:cNvSpPr txBox="1"/>
          <p:nvPr/>
        </p:nvSpPr>
        <p:spPr>
          <a:xfrm>
            <a:off x="4451924" y="2893082"/>
            <a:ext cx="3626303" cy="646331"/>
          </a:xfrm>
          <a:prstGeom prst="rect">
            <a:avLst/>
          </a:prstGeom>
          <a:noFill/>
        </p:spPr>
        <p:txBody>
          <a:bodyPr wrap="square" rtlCol="0">
            <a:spAutoFit/>
          </a:bodyPr>
          <a:lstStyle/>
          <a:p>
            <a:r>
              <a:rPr lang="fr-FR" b="1" dirty="0"/>
              <a:t>Augmentation de la valeur du but commun dans nos évaluations </a:t>
            </a:r>
          </a:p>
        </p:txBody>
      </p:sp>
      <p:sp>
        <p:nvSpPr>
          <p:cNvPr id="19" name="ZoneTexte 18">
            <a:extLst>
              <a:ext uri="{FF2B5EF4-FFF2-40B4-BE49-F238E27FC236}">
                <a16:creationId xmlns:a16="http://schemas.microsoft.com/office/drawing/2014/main" xmlns="" id="{467AE8B2-DA0A-41E8-B3AC-5E7FEB0C9798}"/>
              </a:ext>
            </a:extLst>
          </p:cNvPr>
          <p:cNvSpPr txBox="1"/>
          <p:nvPr/>
        </p:nvSpPr>
        <p:spPr>
          <a:xfrm>
            <a:off x="352423" y="2879348"/>
            <a:ext cx="3832733" cy="892552"/>
          </a:xfrm>
          <a:prstGeom prst="rect">
            <a:avLst/>
          </a:prstGeom>
          <a:noFill/>
        </p:spPr>
        <p:txBody>
          <a:bodyPr wrap="square" rtlCol="0">
            <a:spAutoFit/>
          </a:bodyPr>
          <a:lstStyle/>
          <a:p>
            <a:r>
              <a:rPr lang="fr-FR" b="1" dirty="0"/>
              <a:t>Créer des interdépendances positives</a:t>
            </a:r>
            <a:r>
              <a:rPr lang="fr-FR" dirty="0"/>
              <a:t>: </a:t>
            </a:r>
            <a:r>
              <a:rPr lang="fr-FR" sz="1600" dirty="0"/>
              <a:t>pour réussir le but commun tous les élèves du groupe sont liés</a:t>
            </a:r>
          </a:p>
        </p:txBody>
      </p:sp>
      <p:sp>
        <p:nvSpPr>
          <p:cNvPr id="20" name="ZoneTexte 19">
            <a:extLst>
              <a:ext uri="{FF2B5EF4-FFF2-40B4-BE49-F238E27FC236}">
                <a16:creationId xmlns:a16="http://schemas.microsoft.com/office/drawing/2014/main" xmlns="" id="{BFEFEF50-EFD7-45C6-BE9D-7DD51FA63AAB}"/>
              </a:ext>
            </a:extLst>
          </p:cNvPr>
          <p:cNvSpPr txBox="1"/>
          <p:nvPr/>
        </p:nvSpPr>
        <p:spPr>
          <a:xfrm>
            <a:off x="3365499" y="5696693"/>
            <a:ext cx="2699201" cy="400110"/>
          </a:xfrm>
          <a:prstGeom prst="rect">
            <a:avLst/>
          </a:prstGeom>
          <a:noFill/>
        </p:spPr>
        <p:txBody>
          <a:bodyPr wrap="square" rtlCol="0">
            <a:spAutoFit/>
          </a:bodyPr>
          <a:lstStyle/>
          <a:p>
            <a:r>
              <a:rPr lang="fr-FR" sz="2000" b="1" dirty="0"/>
              <a:t>Apprendre à coopérer</a:t>
            </a:r>
          </a:p>
        </p:txBody>
      </p:sp>
      <p:sp>
        <p:nvSpPr>
          <p:cNvPr id="31" name="Flèche : courbe vers la gauche 30">
            <a:extLst>
              <a:ext uri="{FF2B5EF4-FFF2-40B4-BE49-F238E27FC236}">
                <a16:creationId xmlns:a16="http://schemas.microsoft.com/office/drawing/2014/main" xmlns="" id="{F9433ACE-4EEF-4A02-9652-3BC3D2CD555C}"/>
              </a:ext>
            </a:extLst>
          </p:cNvPr>
          <p:cNvSpPr/>
          <p:nvPr/>
        </p:nvSpPr>
        <p:spPr>
          <a:xfrm rot="3586827">
            <a:off x="8785143" y="5549800"/>
            <a:ext cx="914393" cy="135662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3" name="ZoneTexte 32">
            <a:extLst>
              <a:ext uri="{FF2B5EF4-FFF2-40B4-BE49-F238E27FC236}">
                <a16:creationId xmlns:a16="http://schemas.microsoft.com/office/drawing/2014/main" xmlns="" id="{339F9BC4-B3E8-4373-9933-624BCCD180B6}"/>
              </a:ext>
            </a:extLst>
          </p:cNvPr>
          <p:cNvSpPr txBox="1"/>
          <p:nvPr/>
        </p:nvSpPr>
        <p:spPr>
          <a:xfrm>
            <a:off x="9104533" y="5118362"/>
            <a:ext cx="1443720" cy="369332"/>
          </a:xfrm>
          <a:prstGeom prst="rect">
            <a:avLst/>
          </a:prstGeom>
          <a:noFill/>
        </p:spPr>
        <p:txBody>
          <a:bodyPr wrap="square" rtlCol="0">
            <a:spAutoFit/>
          </a:bodyPr>
          <a:lstStyle/>
          <a:p>
            <a:r>
              <a:rPr lang="fr-FR" dirty="0"/>
              <a:t>identifier</a:t>
            </a:r>
          </a:p>
        </p:txBody>
      </p:sp>
      <p:sp>
        <p:nvSpPr>
          <p:cNvPr id="35" name="ZoneTexte 34">
            <a:extLst>
              <a:ext uri="{FF2B5EF4-FFF2-40B4-BE49-F238E27FC236}">
                <a16:creationId xmlns:a16="http://schemas.microsoft.com/office/drawing/2014/main" xmlns="" id="{DD8E6682-904B-4BE9-A3D6-04F45592FB3C}"/>
              </a:ext>
            </a:extLst>
          </p:cNvPr>
          <p:cNvSpPr txBox="1"/>
          <p:nvPr/>
        </p:nvSpPr>
        <p:spPr>
          <a:xfrm>
            <a:off x="10074729" y="5696794"/>
            <a:ext cx="1266813" cy="369332"/>
          </a:xfrm>
          <a:prstGeom prst="rect">
            <a:avLst/>
          </a:prstGeom>
          <a:noFill/>
        </p:spPr>
        <p:txBody>
          <a:bodyPr wrap="square" rtlCol="0">
            <a:spAutoFit/>
          </a:bodyPr>
          <a:lstStyle/>
          <a:p>
            <a:r>
              <a:rPr lang="fr-FR" dirty="0"/>
              <a:t>Confronter</a:t>
            </a:r>
          </a:p>
        </p:txBody>
      </p:sp>
      <p:sp>
        <p:nvSpPr>
          <p:cNvPr id="36" name="ZoneTexte 35">
            <a:extLst>
              <a:ext uri="{FF2B5EF4-FFF2-40B4-BE49-F238E27FC236}">
                <a16:creationId xmlns:a16="http://schemas.microsoft.com/office/drawing/2014/main" xmlns="" id="{E204EE3A-9C4A-43B0-8B9D-AFA50CFCAACA}"/>
              </a:ext>
            </a:extLst>
          </p:cNvPr>
          <p:cNvSpPr txBox="1"/>
          <p:nvPr/>
        </p:nvSpPr>
        <p:spPr>
          <a:xfrm>
            <a:off x="9561730" y="6459772"/>
            <a:ext cx="1639670" cy="369332"/>
          </a:xfrm>
          <a:prstGeom prst="rect">
            <a:avLst/>
          </a:prstGeom>
          <a:noFill/>
        </p:spPr>
        <p:txBody>
          <a:bodyPr wrap="square" rtlCol="0">
            <a:spAutoFit/>
          </a:bodyPr>
          <a:lstStyle/>
          <a:p>
            <a:r>
              <a:rPr lang="fr-FR" dirty="0"/>
              <a:t>Décider</a:t>
            </a:r>
          </a:p>
        </p:txBody>
      </p:sp>
      <p:sp>
        <p:nvSpPr>
          <p:cNvPr id="37" name="ZoneTexte 36">
            <a:extLst>
              <a:ext uri="{FF2B5EF4-FFF2-40B4-BE49-F238E27FC236}">
                <a16:creationId xmlns:a16="http://schemas.microsoft.com/office/drawing/2014/main" xmlns="" id="{49F58723-C09B-4D52-9A54-09FC3AFD555C}"/>
              </a:ext>
            </a:extLst>
          </p:cNvPr>
          <p:cNvSpPr txBox="1"/>
          <p:nvPr/>
        </p:nvSpPr>
        <p:spPr>
          <a:xfrm>
            <a:off x="7640411" y="6459772"/>
            <a:ext cx="914393" cy="369332"/>
          </a:xfrm>
          <a:prstGeom prst="rect">
            <a:avLst/>
          </a:prstGeom>
          <a:noFill/>
        </p:spPr>
        <p:txBody>
          <a:bodyPr wrap="square" rtlCol="0">
            <a:spAutoFit/>
          </a:bodyPr>
          <a:lstStyle/>
          <a:p>
            <a:r>
              <a:rPr lang="fr-FR" dirty="0"/>
              <a:t>Agir</a:t>
            </a:r>
          </a:p>
        </p:txBody>
      </p:sp>
      <p:sp>
        <p:nvSpPr>
          <p:cNvPr id="38" name="ZoneTexte 37">
            <a:extLst>
              <a:ext uri="{FF2B5EF4-FFF2-40B4-BE49-F238E27FC236}">
                <a16:creationId xmlns:a16="http://schemas.microsoft.com/office/drawing/2014/main" xmlns="" id="{82D0E362-99A4-41DC-AE41-A9A11A52D3F7}"/>
              </a:ext>
            </a:extLst>
          </p:cNvPr>
          <p:cNvSpPr txBox="1"/>
          <p:nvPr/>
        </p:nvSpPr>
        <p:spPr>
          <a:xfrm>
            <a:off x="7396350" y="5647635"/>
            <a:ext cx="1125305" cy="369332"/>
          </a:xfrm>
          <a:prstGeom prst="rect">
            <a:avLst/>
          </a:prstGeom>
          <a:noFill/>
        </p:spPr>
        <p:txBody>
          <a:bodyPr wrap="square" rtlCol="0">
            <a:spAutoFit/>
          </a:bodyPr>
          <a:lstStyle/>
          <a:p>
            <a:r>
              <a:rPr lang="fr-FR" dirty="0"/>
              <a:t>Réguler</a:t>
            </a:r>
          </a:p>
        </p:txBody>
      </p:sp>
      <p:sp>
        <p:nvSpPr>
          <p:cNvPr id="4" name="Flèche : droite 3">
            <a:extLst>
              <a:ext uri="{FF2B5EF4-FFF2-40B4-BE49-F238E27FC236}">
                <a16:creationId xmlns:a16="http://schemas.microsoft.com/office/drawing/2014/main" xmlns="" id="{4204B711-696D-4BB9-B840-FD92C5510AA4}"/>
              </a:ext>
            </a:extLst>
          </p:cNvPr>
          <p:cNvSpPr/>
          <p:nvPr/>
        </p:nvSpPr>
        <p:spPr>
          <a:xfrm>
            <a:off x="6096000" y="5881460"/>
            <a:ext cx="91166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a:extLst>
              <a:ext uri="{FF2B5EF4-FFF2-40B4-BE49-F238E27FC236}">
                <a16:creationId xmlns:a16="http://schemas.microsoft.com/office/drawing/2014/main" xmlns="" id="{CECB9AF9-DAF4-4947-A93B-1F84E9A7FCA0}"/>
              </a:ext>
            </a:extLst>
          </p:cNvPr>
          <p:cNvCxnSpPr>
            <a:cxnSpLocks/>
          </p:cNvCxnSpPr>
          <p:nvPr/>
        </p:nvCxnSpPr>
        <p:spPr>
          <a:xfrm flipH="1">
            <a:off x="3284764" y="2070100"/>
            <a:ext cx="695328" cy="7950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xmlns="" id="{76F6ECAA-7DCE-4E11-98B0-9C17D042EDA3}"/>
              </a:ext>
            </a:extLst>
          </p:cNvPr>
          <p:cNvSpPr txBox="1"/>
          <p:nvPr/>
        </p:nvSpPr>
        <p:spPr>
          <a:xfrm>
            <a:off x="361729" y="1700768"/>
            <a:ext cx="2529112" cy="369332"/>
          </a:xfrm>
          <a:prstGeom prst="rect">
            <a:avLst/>
          </a:prstGeom>
          <a:noFill/>
        </p:spPr>
        <p:txBody>
          <a:bodyPr wrap="square" rtlCol="0">
            <a:spAutoFit/>
          </a:bodyPr>
          <a:lstStyle/>
          <a:p>
            <a:r>
              <a:rPr lang="fr-FR" b="1" dirty="0"/>
              <a:t>Activité de l’enseignant</a:t>
            </a:r>
          </a:p>
        </p:txBody>
      </p:sp>
      <p:sp>
        <p:nvSpPr>
          <p:cNvPr id="6" name="ZoneTexte 5">
            <a:extLst>
              <a:ext uri="{FF2B5EF4-FFF2-40B4-BE49-F238E27FC236}">
                <a16:creationId xmlns:a16="http://schemas.microsoft.com/office/drawing/2014/main" xmlns="" id="{3407CE88-5C6E-42FC-AAA8-FA55EE71487E}"/>
              </a:ext>
            </a:extLst>
          </p:cNvPr>
          <p:cNvSpPr txBox="1"/>
          <p:nvPr/>
        </p:nvSpPr>
        <p:spPr>
          <a:xfrm>
            <a:off x="622300" y="5696693"/>
            <a:ext cx="2007970" cy="369332"/>
          </a:xfrm>
          <a:prstGeom prst="rect">
            <a:avLst/>
          </a:prstGeom>
          <a:noFill/>
        </p:spPr>
        <p:txBody>
          <a:bodyPr wrap="square" rtlCol="0">
            <a:spAutoFit/>
          </a:bodyPr>
          <a:lstStyle/>
          <a:p>
            <a:r>
              <a:rPr lang="fr-FR" b="1" dirty="0"/>
              <a:t>Activité de l’élève</a:t>
            </a:r>
          </a:p>
        </p:txBody>
      </p:sp>
      <p:cxnSp>
        <p:nvCxnSpPr>
          <p:cNvPr id="8" name="Connecteur droit avec flèche 7">
            <a:extLst>
              <a:ext uri="{FF2B5EF4-FFF2-40B4-BE49-F238E27FC236}">
                <a16:creationId xmlns:a16="http://schemas.microsoft.com/office/drawing/2014/main" xmlns="" id="{82D8FEBA-A1A8-4B6B-956F-DF9A8E01C86A}"/>
              </a:ext>
            </a:extLst>
          </p:cNvPr>
          <p:cNvCxnSpPr/>
          <p:nvPr/>
        </p:nvCxnSpPr>
        <p:spPr>
          <a:xfrm>
            <a:off x="3525382" y="3197215"/>
            <a:ext cx="906692" cy="114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xmlns="" id="{91D17D53-A08C-4C90-8D89-C174EE152579}"/>
              </a:ext>
            </a:extLst>
          </p:cNvPr>
          <p:cNvCxnSpPr>
            <a:cxnSpLocks/>
          </p:cNvCxnSpPr>
          <p:nvPr/>
        </p:nvCxnSpPr>
        <p:spPr>
          <a:xfrm>
            <a:off x="7537116" y="3521024"/>
            <a:ext cx="54111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exemple">
            <a:extLst>
              <a:ext uri="{FF2B5EF4-FFF2-40B4-BE49-F238E27FC236}">
                <a16:creationId xmlns:a16="http://schemas.microsoft.com/office/drawing/2014/main" xmlns="" id="{049EAA1B-D1C9-4246-913C-11C5263FEABE}"/>
              </a:ext>
            </a:extLst>
          </p:cNvPr>
          <p:cNvSpPr txBox="1"/>
          <p:nvPr/>
        </p:nvSpPr>
        <p:spPr>
          <a:xfrm>
            <a:off x="101600" y="3822145"/>
            <a:ext cx="4426857" cy="1200329"/>
          </a:xfrm>
          <a:prstGeom prst="rect">
            <a:avLst/>
          </a:prstGeom>
          <a:noFill/>
        </p:spPr>
        <p:txBody>
          <a:bodyPr wrap="square" rtlCol="0">
            <a:spAutoFit/>
          </a:bodyPr>
          <a:lstStyle/>
          <a:p>
            <a:r>
              <a:rPr lang="fr-FR" b="1" dirty="0"/>
              <a:t>Exemple en relais</a:t>
            </a:r>
          </a:p>
          <a:p>
            <a:r>
              <a:rPr lang="fr-FR" dirty="0"/>
              <a:t>Équipe de 4 coureurs</a:t>
            </a:r>
          </a:p>
          <a:p>
            <a:r>
              <a:rPr lang="fr-FR" dirty="0"/>
              <a:t>Présenter 2 relais avec 2 membres différents</a:t>
            </a:r>
          </a:p>
          <a:p>
            <a:r>
              <a:rPr lang="fr-FR" dirty="0"/>
              <a:t>Être donneur et receveur</a:t>
            </a:r>
          </a:p>
        </p:txBody>
      </p:sp>
      <p:sp>
        <p:nvSpPr>
          <p:cNvPr id="13" name="ZoneTexte 12">
            <a:extLst>
              <a:ext uri="{FF2B5EF4-FFF2-40B4-BE49-F238E27FC236}">
                <a16:creationId xmlns:a16="http://schemas.microsoft.com/office/drawing/2014/main" xmlns="" id="{58A0C867-0C22-40E3-8C7F-923BE98371A5}"/>
              </a:ext>
            </a:extLst>
          </p:cNvPr>
          <p:cNvSpPr txBox="1"/>
          <p:nvPr/>
        </p:nvSpPr>
        <p:spPr>
          <a:xfrm>
            <a:off x="4528457" y="3767246"/>
            <a:ext cx="3008659" cy="1200329"/>
          </a:xfrm>
          <a:prstGeom prst="rect">
            <a:avLst/>
          </a:prstGeom>
          <a:noFill/>
        </p:spPr>
        <p:txBody>
          <a:bodyPr wrap="square" rtlCol="0">
            <a:spAutoFit/>
          </a:bodyPr>
          <a:lstStyle/>
          <a:p>
            <a:r>
              <a:rPr lang="fr-FR" b="1" dirty="0"/>
              <a:t>Le but commun </a:t>
            </a:r>
            <a:r>
              <a:rPr lang="fr-FR" dirty="0"/>
              <a:t>:</a:t>
            </a:r>
          </a:p>
          <a:p>
            <a:r>
              <a:rPr lang="fr-FR" dirty="0"/>
              <a:t> Le gain de temps</a:t>
            </a:r>
          </a:p>
          <a:p>
            <a:r>
              <a:rPr lang="fr-FR" dirty="0"/>
              <a:t> La précision de la taille du lieu de transmission </a:t>
            </a:r>
          </a:p>
        </p:txBody>
      </p:sp>
      <p:sp>
        <p:nvSpPr>
          <p:cNvPr id="7" name="ZoneTexte 6">
            <a:extLst>
              <a:ext uri="{FF2B5EF4-FFF2-40B4-BE49-F238E27FC236}">
                <a16:creationId xmlns:a16="http://schemas.microsoft.com/office/drawing/2014/main" xmlns="" id="{3E12B486-55E9-492E-9560-006836E38FD7}"/>
              </a:ext>
            </a:extLst>
          </p:cNvPr>
          <p:cNvSpPr txBox="1"/>
          <p:nvPr/>
        </p:nvSpPr>
        <p:spPr>
          <a:xfrm>
            <a:off x="7640411" y="3778104"/>
            <a:ext cx="4202715" cy="1077218"/>
          </a:xfrm>
          <a:prstGeom prst="rect">
            <a:avLst/>
          </a:prstGeom>
          <a:noFill/>
        </p:spPr>
        <p:txBody>
          <a:bodyPr wrap="square" rtlCol="0">
            <a:spAutoFit/>
          </a:bodyPr>
          <a:lstStyle/>
          <a:p>
            <a:r>
              <a:rPr lang="fr-FR" b="1" dirty="0"/>
              <a:t>La qualité du travail de chacun et du groupe sont engagés</a:t>
            </a:r>
            <a:r>
              <a:rPr lang="fr-FR" dirty="0"/>
              <a:t>: </a:t>
            </a:r>
            <a:r>
              <a:rPr lang="fr-FR" sz="1400" dirty="0"/>
              <a:t>prise en compte de la moyenne des gains et la moyenne des tailles de zones de transmission : 8 pts /12</a:t>
            </a:r>
          </a:p>
        </p:txBody>
      </p:sp>
      <p:sp>
        <p:nvSpPr>
          <p:cNvPr id="25" name="ZoneTexte 24">
            <a:extLst>
              <a:ext uri="{FF2B5EF4-FFF2-40B4-BE49-F238E27FC236}">
                <a16:creationId xmlns:a16="http://schemas.microsoft.com/office/drawing/2014/main" xmlns="" id="{FE5A93DB-8F90-4EA3-9ECA-FF00C9BFE456}"/>
              </a:ext>
            </a:extLst>
          </p:cNvPr>
          <p:cNvSpPr txBox="1"/>
          <p:nvPr/>
        </p:nvSpPr>
        <p:spPr>
          <a:xfrm>
            <a:off x="946608" y="684964"/>
            <a:ext cx="1472742" cy="369332"/>
          </a:xfrm>
          <a:prstGeom prst="rect">
            <a:avLst/>
          </a:prstGeom>
          <a:noFill/>
        </p:spPr>
        <p:txBody>
          <a:bodyPr wrap="square">
            <a:spAutoFit/>
          </a:bodyPr>
          <a:lstStyle/>
          <a:p>
            <a:r>
              <a:rPr lang="fr-FR" dirty="0">
                <a:solidFill>
                  <a:srgbClr val="FF0000"/>
                </a:solidFill>
              </a:rPr>
              <a:t>Point projet</a:t>
            </a:r>
          </a:p>
        </p:txBody>
      </p:sp>
    </p:spTree>
    <p:extLst>
      <p:ext uri="{BB962C8B-B14F-4D97-AF65-F5344CB8AC3E}">
        <p14:creationId xmlns:p14="http://schemas.microsoft.com/office/powerpoint/2010/main" xmlns="" val="1920618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xmlns="" id="{5CB9C4B6-C2FF-4B2D-A210-F48FB2EDFE68}"/>
              </a:ext>
            </a:extLst>
          </p:cNvPr>
          <p:cNvSpPr/>
          <p:nvPr/>
        </p:nvSpPr>
        <p:spPr>
          <a:xfrm>
            <a:off x="3459087" y="3810024"/>
            <a:ext cx="7935744" cy="12029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xmlns="" id="{97C6E11D-071B-4639-A798-23DD46DF6CE6}"/>
              </a:ext>
            </a:extLst>
          </p:cNvPr>
          <p:cNvSpPr/>
          <p:nvPr/>
        </p:nvSpPr>
        <p:spPr>
          <a:xfrm>
            <a:off x="1742551" y="-61528"/>
            <a:ext cx="4353449" cy="584775"/>
          </a:xfrm>
          <a:prstGeom prst="rect">
            <a:avLst/>
          </a:prstGeom>
        </p:spPr>
        <p:txBody>
          <a:bodyPr wrap="square">
            <a:spAutoFit/>
          </a:bodyPr>
          <a:lstStyle/>
          <a:p>
            <a:r>
              <a:rPr lang="fr-FR" sz="3200" dirty="0"/>
              <a:t>                    En première </a:t>
            </a:r>
          </a:p>
        </p:txBody>
      </p:sp>
      <p:sp>
        <p:nvSpPr>
          <p:cNvPr id="3" name="Rectangle : avec coin rogné 2">
            <a:extLst>
              <a:ext uri="{FF2B5EF4-FFF2-40B4-BE49-F238E27FC236}">
                <a16:creationId xmlns:a16="http://schemas.microsoft.com/office/drawing/2014/main" xmlns="" id="{1F7092FB-D80C-4ADD-AA73-E3BCFE902573}"/>
              </a:ext>
            </a:extLst>
          </p:cNvPr>
          <p:cNvSpPr/>
          <p:nvPr/>
        </p:nvSpPr>
        <p:spPr>
          <a:xfrm>
            <a:off x="3428243" y="779178"/>
            <a:ext cx="3236688" cy="910438"/>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t>Autonomie</a:t>
            </a:r>
          </a:p>
        </p:txBody>
      </p:sp>
      <p:sp>
        <p:nvSpPr>
          <p:cNvPr id="4" name="Rectangle 3">
            <a:extLst>
              <a:ext uri="{FF2B5EF4-FFF2-40B4-BE49-F238E27FC236}">
                <a16:creationId xmlns:a16="http://schemas.microsoft.com/office/drawing/2014/main" xmlns="" id="{B9FCAF02-AD31-4766-BDFA-E939B75129F0}"/>
              </a:ext>
            </a:extLst>
          </p:cNvPr>
          <p:cNvSpPr/>
          <p:nvPr/>
        </p:nvSpPr>
        <p:spPr>
          <a:xfrm>
            <a:off x="524853" y="2314785"/>
            <a:ext cx="4978401" cy="1077218"/>
          </a:xfrm>
          <a:prstGeom prst="rect">
            <a:avLst/>
          </a:prstGeom>
        </p:spPr>
        <p:txBody>
          <a:bodyPr wrap="square">
            <a:spAutoFit/>
          </a:bodyPr>
          <a:lstStyle/>
          <a:p>
            <a:r>
              <a:rPr lang="fr-FR" sz="1600" dirty="0"/>
              <a:t>Clarifier les objectifs et les moyens pour y parvenir</a:t>
            </a:r>
          </a:p>
          <a:p>
            <a:r>
              <a:rPr lang="fr-FR" sz="1600" dirty="0">
                <a:latin typeface="Calibri" panose="020F0502020204030204" pitchFamily="34" charset="0"/>
                <a:ea typeface="Calibri" panose="020F0502020204030204" pitchFamily="34" charset="0"/>
                <a:cs typeface="Times New Roman" panose="02020603050405020304" pitchFamily="18" charset="0"/>
              </a:rPr>
              <a:t>Construire des tâches organisées par rapport  à des règles d’action et mettant en jeu des éléments contradictoires</a:t>
            </a:r>
          </a:p>
          <a:p>
            <a:r>
              <a:rPr lang="fr-FR" sz="1600" b="1" dirty="0">
                <a:latin typeface="Calibri" panose="020F0502020204030204" pitchFamily="34" charset="0"/>
                <a:cs typeface="Times New Roman" panose="02020603050405020304" pitchFamily="18" charset="0"/>
              </a:rPr>
              <a:t>Emmener l’élève dans une démarche expérimentale</a:t>
            </a:r>
            <a:endParaRPr lang="fr-FR" sz="1600" b="1" dirty="0"/>
          </a:p>
        </p:txBody>
      </p:sp>
      <p:sp>
        <p:nvSpPr>
          <p:cNvPr id="6" name="Rectangle 5">
            <a:extLst>
              <a:ext uri="{FF2B5EF4-FFF2-40B4-BE49-F238E27FC236}">
                <a16:creationId xmlns:a16="http://schemas.microsoft.com/office/drawing/2014/main" xmlns="" id="{0B2DD1CF-EADE-476F-8C67-A075335B688D}"/>
              </a:ext>
            </a:extLst>
          </p:cNvPr>
          <p:cNvSpPr/>
          <p:nvPr/>
        </p:nvSpPr>
        <p:spPr>
          <a:xfrm>
            <a:off x="135546" y="1773653"/>
            <a:ext cx="2408608" cy="369332"/>
          </a:xfrm>
          <a:prstGeom prst="rect">
            <a:avLst/>
          </a:prstGeom>
        </p:spPr>
        <p:txBody>
          <a:bodyPr wrap="none">
            <a:spAutoFit/>
          </a:bodyPr>
          <a:lstStyle/>
          <a:p>
            <a:r>
              <a:rPr lang="fr-FR" b="1" dirty="0"/>
              <a:t>Activité de l’enseignant</a:t>
            </a:r>
          </a:p>
        </p:txBody>
      </p:sp>
      <p:sp>
        <p:nvSpPr>
          <p:cNvPr id="7" name="Rectangle 6">
            <a:extLst>
              <a:ext uri="{FF2B5EF4-FFF2-40B4-BE49-F238E27FC236}">
                <a16:creationId xmlns:a16="http://schemas.microsoft.com/office/drawing/2014/main" xmlns="" id="{E98820D0-C483-408D-A913-32BA794897F1}"/>
              </a:ext>
            </a:extLst>
          </p:cNvPr>
          <p:cNvSpPr/>
          <p:nvPr/>
        </p:nvSpPr>
        <p:spPr>
          <a:xfrm>
            <a:off x="454370" y="4964499"/>
            <a:ext cx="2019301" cy="369332"/>
          </a:xfrm>
          <a:prstGeom prst="rect">
            <a:avLst/>
          </a:prstGeom>
        </p:spPr>
        <p:txBody>
          <a:bodyPr wrap="square">
            <a:spAutoFit/>
          </a:bodyPr>
          <a:lstStyle/>
          <a:p>
            <a:r>
              <a:rPr lang="fr-FR" b="1" dirty="0"/>
              <a:t>Activité de l’élève</a:t>
            </a:r>
          </a:p>
        </p:txBody>
      </p:sp>
      <p:sp>
        <p:nvSpPr>
          <p:cNvPr id="8" name="ZoneTexte 7">
            <a:extLst>
              <a:ext uri="{FF2B5EF4-FFF2-40B4-BE49-F238E27FC236}">
                <a16:creationId xmlns:a16="http://schemas.microsoft.com/office/drawing/2014/main" xmlns="" id="{76A6445F-A38B-497C-8C7C-9FDA5935617C}"/>
              </a:ext>
            </a:extLst>
          </p:cNvPr>
          <p:cNvSpPr txBox="1"/>
          <p:nvPr/>
        </p:nvSpPr>
        <p:spPr>
          <a:xfrm>
            <a:off x="524853" y="5689084"/>
            <a:ext cx="2781300" cy="369332"/>
          </a:xfrm>
          <a:prstGeom prst="rect">
            <a:avLst/>
          </a:prstGeom>
          <a:noFill/>
        </p:spPr>
        <p:txBody>
          <a:bodyPr wrap="square" rtlCol="0">
            <a:spAutoFit/>
          </a:bodyPr>
          <a:lstStyle/>
          <a:p>
            <a:r>
              <a:rPr lang="fr-FR" b="1" dirty="0"/>
              <a:t>Apprendre l’autonomie</a:t>
            </a:r>
          </a:p>
        </p:txBody>
      </p:sp>
      <p:sp>
        <p:nvSpPr>
          <p:cNvPr id="9" name="ZoneTexte 8">
            <a:extLst>
              <a:ext uri="{FF2B5EF4-FFF2-40B4-BE49-F238E27FC236}">
                <a16:creationId xmlns:a16="http://schemas.microsoft.com/office/drawing/2014/main" xmlns="" id="{AC4EBEB3-DA13-4014-9905-D6A18C90C8E9}"/>
              </a:ext>
            </a:extLst>
          </p:cNvPr>
          <p:cNvSpPr txBox="1"/>
          <p:nvPr/>
        </p:nvSpPr>
        <p:spPr>
          <a:xfrm>
            <a:off x="6764886" y="5232710"/>
            <a:ext cx="1587500" cy="646331"/>
          </a:xfrm>
          <a:prstGeom prst="rect">
            <a:avLst/>
          </a:prstGeom>
          <a:noFill/>
        </p:spPr>
        <p:txBody>
          <a:bodyPr wrap="square" rtlCol="0">
            <a:spAutoFit/>
          </a:bodyPr>
          <a:lstStyle/>
          <a:p>
            <a:r>
              <a:rPr lang="fr-FR" dirty="0"/>
              <a:t>Explorer, expérimenter</a:t>
            </a:r>
          </a:p>
        </p:txBody>
      </p:sp>
      <p:sp>
        <p:nvSpPr>
          <p:cNvPr id="10" name="ZoneTexte 9">
            <a:extLst>
              <a:ext uri="{FF2B5EF4-FFF2-40B4-BE49-F238E27FC236}">
                <a16:creationId xmlns:a16="http://schemas.microsoft.com/office/drawing/2014/main" xmlns="" id="{A1C89E3E-245A-4B06-B119-079AEDCFCEC6}"/>
              </a:ext>
            </a:extLst>
          </p:cNvPr>
          <p:cNvSpPr txBox="1"/>
          <p:nvPr/>
        </p:nvSpPr>
        <p:spPr>
          <a:xfrm>
            <a:off x="5364857" y="5022813"/>
            <a:ext cx="1714500" cy="369332"/>
          </a:xfrm>
          <a:prstGeom prst="rect">
            <a:avLst/>
          </a:prstGeom>
          <a:noFill/>
        </p:spPr>
        <p:txBody>
          <a:bodyPr wrap="square" rtlCol="0">
            <a:spAutoFit/>
          </a:bodyPr>
          <a:lstStyle/>
          <a:p>
            <a:r>
              <a:rPr lang="fr-FR" dirty="0"/>
              <a:t>Se situer</a:t>
            </a:r>
          </a:p>
        </p:txBody>
      </p:sp>
      <p:sp>
        <p:nvSpPr>
          <p:cNvPr id="11" name="ZoneTexte 10">
            <a:extLst>
              <a:ext uri="{FF2B5EF4-FFF2-40B4-BE49-F238E27FC236}">
                <a16:creationId xmlns:a16="http://schemas.microsoft.com/office/drawing/2014/main" xmlns="" id="{9C6D002F-DDDA-4D91-AAED-15BAB58C43EF}"/>
              </a:ext>
            </a:extLst>
          </p:cNvPr>
          <p:cNvSpPr txBox="1"/>
          <p:nvPr/>
        </p:nvSpPr>
        <p:spPr>
          <a:xfrm>
            <a:off x="6815065" y="6176833"/>
            <a:ext cx="1714500" cy="369332"/>
          </a:xfrm>
          <a:prstGeom prst="rect">
            <a:avLst/>
          </a:prstGeom>
          <a:noFill/>
        </p:spPr>
        <p:txBody>
          <a:bodyPr wrap="square" rtlCol="0">
            <a:spAutoFit/>
          </a:bodyPr>
          <a:lstStyle/>
          <a:p>
            <a:r>
              <a:rPr lang="fr-FR" dirty="0"/>
              <a:t>Faire des choix</a:t>
            </a:r>
          </a:p>
        </p:txBody>
      </p:sp>
      <p:sp>
        <p:nvSpPr>
          <p:cNvPr id="12" name="ZoneTexte 11">
            <a:extLst>
              <a:ext uri="{FF2B5EF4-FFF2-40B4-BE49-F238E27FC236}">
                <a16:creationId xmlns:a16="http://schemas.microsoft.com/office/drawing/2014/main" xmlns="" id="{9CE0730F-055F-4781-AB1F-0C65659502E6}"/>
              </a:ext>
            </a:extLst>
          </p:cNvPr>
          <p:cNvSpPr txBox="1"/>
          <p:nvPr/>
        </p:nvSpPr>
        <p:spPr>
          <a:xfrm>
            <a:off x="4418086" y="6222999"/>
            <a:ext cx="1917700" cy="646331"/>
          </a:xfrm>
          <a:prstGeom prst="rect">
            <a:avLst/>
          </a:prstGeom>
          <a:noFill/>
        </p:spPr>
        <p:txBody>
          <a:bodyPr wrap="square" rtlCol="0">
            <a:spAutoFit/>
          </a:bodyPr>
          <a:lstStyle/>
          <a:p>
            <a:r>
              <a:rPr lang="fr-FR" dirty="0"/>
              <a:t>Prendre des initiatives</a:t>
            </a:r>
          </a:p>
        </p:txBody>
      </p:sp>
      <p:sp>
        <p:nvSpPr>
          <p:cNvPr id="13" name="ZoneTexte 12">
            <a:extLst>
              <a:ext uri="{FF2B5EF4-FFF2-40B4-BE49-F238E27FC236}">
                <a16:creationId xmlns:a16="http://schemas.microsoft.com/office/drawing/2014/main" xmlns="" id="{8A0F2FB1-7E73-4A9E-AA7A-41CD9B4053C5}"/>
              </a:ext>
            </a:extLst>
          </p:cNvPr>
          <p:cNvSpPr txBox="1"/>
          <p:nvPr/>
        </p:nvSpPr>
        <p:spPr>
          <a:xfrm>
            <a:off x="4418086" y="5524500"/>
            <a:ext cx="1257002" cy="369332"/>
          </a:xfrm>
          <a:prstGeom prst="rect">
            <a:avLst/>
          </a:prstGeom>
          <a:noFill/>
        </p:spPr>
        <p:txBody>
          <a:bodyPr wrap="square" rtlCol="0">
            <a:spAutoFit/>
          </a:bodyPr>
          <a:lstStyle/>
          <a:p>
            <a:r>
              <a:rPr lang="fr-FR" dirty="0"/>
              <a:t>S’organiser</a:t>
            </a:r>
          </a:p>
        </p:txBody>
      </p:sp>
      <p:sp>
        <p:nvSpPr>
          <p:cNvPr id="15" name="ZoneTexte 14">
            <a:extLst>
              <a:ext uri="{FF2B5EF4-FFF2-40B4-BE49-F238E27FC236}">
                <a16:creationId xmlns:a16="http://schemas.microsoft.com/office/drawing/2014/main" xmlns="" id="{DB813DCF-3257-4CD8-95AC-73B29C4244AF}"/>
              </a:ext>
            </a:extLst>
          </p:cNvPr>
          <p:cNvSpPr txBox="1"/>
          <p:nvPr/>
        </p:nvSpPr>
        <p:spPr>
          <a:xfrm>
            <a:off x="6075343" y="2288280"/>
            <a:ext cx="5996153" cy="1323439"/>
          </a:xfrm>
          <a:prstGeom prst="rect">
            <a:avLst/>
          </a:prstGeom>
          <a:noFill/>
        </p:spPr>
        <p:txBody>
          <a:bodyPr wrap="square" rtlCol="0">
            <a:spAutoFit/>
          </a:bodyPr>
          <a:lstStyle/>
          <a:p>
            <a:r>
              <a:rPr lang="fr-FR" sz="1600" dirty="0"/>
              <a:t>Encourager, </a:t>
            </a:r>
          </a:p>
          <a:p>
            <a:r>
              <a:rPr lang="fr-FR" sz="1600" b="1" dirty="0"/>
              <a:t>Accepter d’être en retrait et trouver le guidage optimal pour chacun</a:t>
            </a:r>
          </a:p>
          <a:p>
            <a:r>
              <a:rPr lang="fr-FR" sz="1600" dirty="0"/>
              <a:t> Accepter le tâtonnement</a:t>
            </a:r>
          </a:p>
          <a:p>
            <a:r>
              <a:rPr lang="fr-FR" sz="1600" b="1" dirty="0"/>
              <a:t>Reconnaître le droit à l’erreur </a:t>
            </a:r>
          </a:p>
          <a:p>
            <a:r>
              <a:rPr lang="fr-FR" sz="1600" b="1" dirty="0"/>
              <a:t>Susciter l’envie d’apprendre</a:t>
            </a:r>
          </a:p>
        </p:txBody>
      </p:sp>
      <p:sp>
        <p:nvSpPr>
          <p:cNvPr id="16" name="Flèche : courbe vers la gauche 15">
            <a:extLst>
              <a:ext uri="{FF2B5EF4-FFF2-40B4-BE49-F238E27FC236}">
                <a16:creationId xmlns:a16="http://schemas.microsoft.com/office/drawing/2014/main" xmlns="" id="{D8D46DFC-ADA8-4FEA-90BF-258F19D7CB2B}"/>
              </a:ext>
            </a:extLst>
          </p:cNvPr>
          <p:cNvSpPr/>
          <p:nvPr/>
        </p:nvSpPr>
        <p:spPr>
          <a:xfrm>
            <a:off x="6154367" y="5448732"/>
            <a:ext cx="614435" cy="121936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Flèche : droite 16">
            <a:extLst>
              <a:ext uri="{FF2B5EF4-FFF2-40B4-BE49-F238E27FC236}">
                <a16:creationId xmlns:a16="http://schemas.microsoft.com/office/drawing/2014/main" xmlns="" id="{0F91F2A3-6F40-48A0-ABA6-B130E17DFA58}"/>
              </a:ext>
            </a:extLst>
          </p:cNvPr>
          <p:cNvSpPr/>
          <p:nvPr/>
        </p:nvSpPr>
        <p:spPr>
          <a:xfrm>
            <a:off x="3306153" y="5709166"/>
            <a:ext cx="579067" cy="1645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xmlns="" id="{ECBE0BB6-9F7C-42D7-A0BA-C734661724DF}"/>
              </a:ext>
            </a:extLst>
          </p:cNvPr>
          <p:cNvSpPr txBox="1"/>
          <p:nvPr/>
        </p:nvSpPr>
        <p:spPr>
          <a:xfrm>
            <a:off x="524854" y="3810024"/>
            <a:ext cx="2637446" cy="954107"/>
          </a:xfrm>
          <a:prstGeom prst="rect">
            <a:avLst/>
          </a:prstGeom>
          <a:noFill/>
        </p:spPr>
        <p:txBody>
          <a:bodyPr wrap="square" rtlCol="0">
            <a:spAutoFit/>
          </a:bodyPr>
          <a:lstStyle/>
          <a:p>
            <a:r>
              <a:rPr lang="fr-FR" sz="1400" dirty="0"/>
              <a:t>En </a:t>
            </a:r>
            <a:r>
              <a:rPr lang="fr-FR" sz="1400" dirty="0" err="1"/>
              <a:t>Step</a:t>
            </a:r>
            <a:r>
              <a:rPr lang="fr-FR" sz="1400" dirty="0"/>
              <a:t>, objectif de fin de cycle : connaître les variables nécessaires pour être dans un mobile fixé par l’enseignant</a:t>
            </a:r>
          </a:p>
        </p:txBody>
      </p:sp>
      <p:sp>
        <p:nvSpPr>
          <p:cNvPr id="14" name="ZoneTexte 13">
            <a:extLst>
              <a:ext uri="{FF2B5EF4-FFF2-40B4-BE49-F238E27FC236}">
                <a16:creationId xmlns:a16="http://schemas.microsoft.com/office/drawing/2014/main" xmlns="" id="{8222BF0C-D5C3-4B26-8B1E-A16494BF4793}"/>
              </a:ext>
            </a:extLst>
          </p:cNvPr>
          <p:cNvSpPr txBox="1"/>
          <p:nvPr/>
        </p:nvSpPr>
        <p:spPr>
          <a:xfrm>
            <a:off x="3411390" y="3961392"/>
            <a:ext cx="1894111" cy="738664"/>
          </a:xfrm>
          <a:prstGeom prst="rect">
            <a:avLst/>
          </a:prstGeom>
          <a:noFill/>
        </p:spPr>
        <p:txBody>
          <a:bodyPr wrap="square" rtlCol="0">
            <a:spAutoFit/>
          </a:bodyPr>
          <a:lstStyle/>
          <a:p>
            <a:r>
              <a:rPr lang="fr-FR" sz="1400" dirty="0"/>
              <a:t>Grille d’auto-évaluation</a:t>
            </a:r>
          </a:p>
          <a:p>
            <a:r>
              <a:rPr lang="fr-FR" sz="1400" dirty="0"/>
              <a:t>pour permettre à l’élève de se situer</a:t>
            </a:r>
          </a:p>
        </p:txBody>
      </p:sp>
      <p:sp>
        <p:nvSpPr>
          <p:cNvPr id="18" name="ZoneTexte 17">
            <a:extLst>
              <a:ext uri="{FF2B5EF4-FFF2-40B4-BE49-F238E27FC236}">
                <a16:creationId xmlns:a16="http://schemas.microsoft.com/office/drawing/2014/main" xmlns="" id="{076C2803-33FE-42D3-AAC9-0209C8C8FD96}"/>
              </a:ext>
            </a:extLst>
          </p:cNvPr>
          <p:cNvSpPr txBox="1"/>
          <p:nvPr/>
        </p:nvSpPr>
        <p:spPr>
          <a:xfrm>
            <a:off x="5185246" y="3980811"/>
            <a:ext cx="1894111" cy="738664"/>
          </a:xfrm>
          <a:prstGeom prst="rect">
            <a:avLst/>
          </a:prstGeom>
          <a:noFill/>
        </p:spPr>
        <p:txBody>
          <a:bodyPr wrap="square" rtlCol="0">
            <a:spAutoFit/>
          </a:bodyPr>
          <a:lstStyle/>
          <a:p>
            <a:r>
              <a:rPr lang="fr-FR" sz="1400" dirty="0"/>
              <a:t>Panel de situations  permettant de manipuler les variables</a:t>
            </a:r>
          </a:p>
        </p:txBody>
      </p:sp>
      <p:sp>
        <p:nvSpPr>
          <p:cNvPr id="19" name="ZoneTexte 18">
            <a:extLst>
              <a:ext uri="{FF2B5EF4-FFF2-40B4-BE49-F238E27FC236}">
                <a16:creationId xmlns:a16="http://schemas.microsoft.com/office/drawing/2014/main" xmlns="" id="{3FBACCFB-C854-493D-938D-8558392482DB}"/>
              </a:ext>
            </a:extLst>
          </p:cNvPr>
          <p:cNvSpPr txBox="1"/>
          <p:nvPr/>
        </p:nvSpPr>
        <p:spPr>
          <a:xfrm>
            <a:off x="7160988" y="3949700"/>
            <a:ext cx="2364012" cy="738664"/>
          </a:xfrm>
          <a:prstGeom prst="rect">
            <a:avLst/>
          </a:prstGeom>
          <a:noFill/>
        </p:spPr>
        <p:txBody>
          <a:bodyPr wrap="square" rtlCol="0">
            <a:spAutoFit/>
          </a:bodyPr>
          <a:lstStyle/>
          <a:p>
            <a:r>
              <a:rPr lang="fr-FR" sz="1400" dirty="0"/>
              <a:t> L’élève choisit:</a:t>
            </a:r>
          </a:p>
          <a:p>
            <a:r>
              <a:rPr lang="fr-FR" sz="1400" dirty="0"/>
              <a:t> -Ses objectifs d’apprentissage</a:t>
            </a:r>
          </a:p>
          <a:p>
            <a:r>
              <a:rPr lang="fr-FR" sz="1400" dirty="0"/>
              <a:t>-Les situations parmi le panel</a:t>
            </a:r>
          </a:p>
        </p:txBody>
      </p:sp>
      <p:sp>
        <p:nvSpPr>
          <p:cNvPr id="20" name="ZoneTexte 19">
            <a:extLst>
              <a:ext uri="{FF2B5EF4-FFF2-40B4-BE49-F238E27FC236}">
                <a16:creationId xmlns:a16="http://schemas.microsoft.com/office/drawing/2014/main" xmlns="" id="{7ECD291D-9D82-476E-B589-7721841D983A}"/>
              </a:ext>
            </a:extLst>
          </p:cNvPr>
          <p:cNvSpPr txBox="1"/>
          <p:nvPr/>
        </p:nvSpPr>
        <p:spPr>
          <a:xfrm>
            <a:off x="9878788" y="3949700"/>
            <a:ext cx="1894112" cy="738664"/>
          </a:xfrm>
          <a:prstGeom prst="rect">
            <a:avLst/>
          </a:prstGeom>
          <a:noFill/>
        </p:spPr>
        <p:txBody>
          <a:bodyPr wrap="square" rtlCol="0">
            <a:spAutoFit/>
          </a:bodyPr>
          <a:lstStyle/>
          <a:p>
            <a:r>
              <a:rPr lang="fr-FR" sz="1400" dirty="0"/>
              <a:t>Valorisation de la compétence à s’entraîner : 6 pts</a:t>
            </a:r>
          </a:p>
        </p:txBody>
      </p:sp>
      <p:sp>
        <p:nvSpPr>
          <p:cNvPr id="25" name="Flèche : courbe vers la droite 24">
            <a:extLst>
              <a:ext uri="{FF2B5EF4-FFF2-40B4-BE49-F238E27FC236}">
                <a16:creationId xmlns:a16="http://schemas.microsoft.com/office/drawing/2014/main" xmlns="" id="{53CA5934-5857-4BC2-8742-74F4546DD57F}"/>
              </a:ext>
            </a:extLst>
          </p:cNvPr>
          <p:cNvSpPr/>
          <p:nvPr/>
        </p:nvSpPr>
        <p:spPr>
          <a:xfrm>
            <a:off x="-47235" y="2565400"/>
            <a:ext cx="501606" cy="14724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27" name="Connecteur droit avec flèche 26">
            <a:extLst>
              <a:ext uri="{FF2B5EF4-FFF2-40B4-BE49-F238E27FC236}">
                <a16:creationId xmlns:a16="http://schemas.microsoft.com/office/drawing/2014/main" xmlns="" id="{E4535C56-55B2-4164-AB9E-8455182F270B}"/>
              </a:ext>
            </a:extLst>
          </p:cNvPr>
          <p:cNvCxnSpPr/>
          <p:nvPr/>
        </p:nvCxnSpPr>
        <p:spPr>
          <a:xfrm>
            <a:off x="3306153" y="3429000"/>
            <a:ext cx="808647" cy="520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ZoneTexte 25">
            <a:extLst>
              <a:ext uri="{FF2B5EF4-FFF2-40B4-BE49-F238E27FC236}">
                <a16:creationId xmlns:a16="http://schemas.microsoft.com/office/drawing/2014/main" xmlns="" id="{569A1D9B-5892-48A5-8B09-C60D89D8FDDA}"/>
              </a:ext>
            </a:extLst>
          </p:cNvPr>
          <p:cNvSpPr txBox="1"/>
          <p:nvPr/>
        </p:nvSpPr>
        <p:spPr>
          <a:xfrm>
            <a:off x="1026460" y="904271"/>
            <a:ext cx="1307165" cy="369332"/>
          </a:xfrm>
          <a:prstGeom prst="rect">
            <a:avLst/>
          </a:prstGeom>
          <a:noFill/>
        </p:spPr>
        <p:txBody>
          <a:bodyPr wrap="square">
            <a:spAutoFit/>
          </a:bodyPr>
          <a:lstStyle/>
          <a:p>
            <a:r>
              <a:rPr lang="fr-FR" dirty="0">
                <a:solidFill>
                  <a:srgbClr val="FF0000"/>
                </a:solidFill>
              </a:rPr>
              <a:t>Point projet</a:t>
            </a:r>
          </a:p>
        </p:txBody>
      </p:sp>
    </p:spTree>
    <p:extLst>
      <p:ext uri="{BB962C8B-B14F-4D97-AF65-F5344CB8AC3E}">
        <p14:creationId xmlns:p14="http://schemas.microsoft.com/office/powerpoint/2010/main" xmlns="" val="122242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fade">
                                      <p:cBhvr>
                                        <p:cTn id="18" dur="500"/>
                                        <p:tgtEl>
                                          <p:spTgt spid="2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 grpId="0"/>
      <p:bldP spid="14" grpId="0"/>
      <p:bldP spid="18" grpId="0"/>
      <p:bldP spid="19" grpId="0"/>
      <p:bldP spid="20" grpId="0"/>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58DC0641-F543-4CF8-95F7-36245201D8EB}"/>
              </a:ext>
            </a:extLst>
          </p:cNvPr>
          <p:cNvSpPr txBox="1"/>
          <p:nvPr/>
        </p:nvSpPr>
        <p:spPr>
          <a:xfrm>
            <a:off x="393700" y="121919"/>
            <a:ext cx="11798300" cy="584775"/>
          </a:xfrm>
          <a:prstGeom prst="rect">
            <a:avLst/>
          </a:prstGeom>
          <a:noFill/>
        </p:spPr>
        <p:txBody>
          <a:bodyPr wrap="square" rtlCol="0">
            <a:spAutoFit/>
          </a:bodyPr>
          <a:lstStyle/>
          <a:p>
            <a:r>
              <a:rPr lang="fr-FR" sz="3200" dirty="0"/>
              <a:t>                                          En terminale </a:t>
            </a:r>
          </a:p>
        </p:txBody>
      </p:sp>
      <p:sp>
        <p:nvSpPr>
          <p:cNvPr id="3" name="Rectangle : avec coin rogné 2">
            <a:extLst>
              <a:ext uri="{FF2B5EF4-FFF2-40B4-BE49-F238E27FC236}">
                <a16:creationId xmlns:a16="http://schemas.microsoft.com/office/drawing/2014/main" xmlns="" id="{12BD0932-C77D-4D73-851E-B6DC554C960D}"/>
              </a:ext>
            </a:extLst>
          </p:cNvPr>
          <p:cNvSpPr/>
          <p:nvPr/>
        </p:nvSpPr>
        <p:spPr>
          <a:xfrm>
            <a:off x="3549650" y="782557"/>
            <a:ext cx="3759200" cy="1028700"/>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a:t>Autodétermination</a:t>
            </a:r>
          </a:p>
        </p:txBody>
      </p:sp>
      <p:sp>
        <p:nvSpPr>
          <p:cNvPr id="4" name="ZoneTexte 3">
            <a:extLst>
              <a:ext uri="{FF2B5EF4-FFF2-40B4-BE49-F238E27FC236}">
                <a16:creationId xmlns:a16="http://schemas.microsoft.com/office/drawing/2014/main" xmlns="" id="{27DFFBD0-F325-4264-80FC-8838CBD15505}"/>
              </a:ext>
            </a:extLst>
          </p:cNvPr>
          <p:cNvSpPr txBox="1"/>
          <p:nvPr/>
        </p:nvSpPr>
        <p:spPr>
          <a:xfrm>
            <a:off x="530173" y="1984282"/>
            <a:ext cx="10553700" cy="369332"/>
          </a:xfrm>
          <a:prstGeom prst="rect">
            <a:avLst/>
          </a:prstGeom>
          <a:noFill/>
        </p:spPr>
        <p:txBody>
          <a:bodyPr wrap="square" rtlCol="0">
            <a:spAutoFit/>
          </a:bodyPr>
          <a:lstStyle/>
          <a:p>
            <a:r>
              <a:rPr lang="fr-FR" dirty="0"/>
              <a:t>Développer un climat de maîtrise et des motivations intrinsèques en permettant à l’élève de faire  des choix</a:t>
            </a:r>
          </a:p>
        </p:txBody>
      </p:sp>
      <p:sp>
        <p:nvSpPr>
          <p:cNvPr id="5" name="ZoneTexte 4">
            <a:extLst>
              <a:ext uri="{FF2B5EF4-FFF2-40B4-BE49-F238E27FC236}">
                <a16:creationId xmlns:a16="http://schemas.microsoft.com/office/drawing/2014/main" xmlns="" id="{1F96218B-22B6-4CA3-8AAB-78DAAF638BF4}"/>
              </a:ext>
            </a:extLst>
          </p:cNvPr>
          <p:cNvSpPr txBox="1"/>
          <p:nvPr/>
        </p:nvSpPr>
        <p:spPr>
          <a:xfrm>
            <a:off x="495300" y="4793516"/>
            <a:ext cx="1955800" cy="861774"/>
          </a:xfrm>
          <a:prstGeom prst="rect">
            <a:avLst/>
          </a:prstGeom>
          <a:noFill/>
        </p:spPr>
        <p:txBody>
          <a:bodyPr wrap="square" rtlCol="0" anchor="t">
            <a:spAutoFit/>
          </a:bodyPr>
          <a:lstStyle/>
          <a:p>
            <a:endParaRPr lang="fr-FR" sz="1600" dirty="0"/>
          </a:p>
          <a:p>
            <a:r>
              <a:rPr lang="fr-FR" b="1" dirty="0"/>
              <a:t>Activité de l’élève</a:t>
            </a:r>
          </a:p>
          <a:p>
            <a:endParaRPr lang="fr-FR" sz="1600" dirty="0"/>
          </a:p>
        </p:txBody>
      </p:sp>
      <p:sp>
        <p:nvSpPr>
          <p:cNvPr id="6" name="ZoneTexte 5">
            <a:extLst>
              <a:ext uri="{FF2B5EF4-FFF2-40B4-BE49-F238E27FC236}">
                <a16:creationId xmlns:a16="http://schemas.microsoft.com/office/drawing/2014/main" xmlns="" id="{CF6D90F1-C89D-46DF-8CD7-942F6DC6595B}"/>
              </a:ext>
            </a:extLst>
          </p:cNvPr>
          <p:cNvSpPr txBox="1"/>
          <p:nvPr/>
        </p:nvSpPr>
        <p:spPr>
          <a:xfrm>
            <a:off x="4762500" y="2508340"/>
            <a:ext cx="3340100" cy="830997"/>
          </a:xfrm>
          <a:prstGeom prst="rect">
            <a:avLst/>
          </a:prstGeom>
          <a:noFill/>
        </p:spPr>
        <p:txBody>
          <a:bodyPr wrap="square" rtlCol="0" anchor="t">
            <a:spAutoFit/>
          </a:bodyPr>
          <a:lstStyle/>
          <a:p>
            <a:endParaRPr lang="fr-FR" sz="1600" dirty="0"/>
          </a:p>
          <a:p>
            <a:r>
              <a:rPr lang="fr-FR" sz="1600" dirty="0"/>
              <a:t>Laisser du temps aux apprentissages</a:t>
            </a:r>
          </a:p>
          <a:p>
            <a:r>
              <a:rPr lang="fr-FR" sz="1600" b="1" dirty="0"/>
              <a:t>Autogestion</a:t>
            </a:r>
            <a:r>
              <a:rPr lang="fr-FR" sz="1600" dirty="0"/>
              <a:t> , respect des rythmes</a:t>
            </a:r>
          </a:p>
        </p:txBody>
      </p:sp>
      <p:sp>
        <p:nvSpPr>
          <p:cNvPr id="7" name="Rectangle 6">
            <a:extLst>
              <a:ext uri="{FF2B5EF4-FFF2-40B4-BE49-F238E27FC236}">
                <a16:creationId xmlns:a16="http://schemas.microsoft.com/office/drawing/2014/main" xmlns="" id="{6E1E6F9D-7838-4EF0-AC96-84F51712A46F}"/>
              </a:ext>
            </a:extLst>
          </p:cNvPr>
          <p:cNvSpPr/>
          <p:nvPr/>
        </p:nvSpPr>
        <p:spPr>
          <a:xfrm>
            <a:off x="384227" y="2341034"/>
            <a:ext cx="4514954" cy="369332"/>
          </a:xfrm>
          <a:prstGeom prst="rect">
            <a:avLst/>
          </a:prstGeom>
        </p:spPr>
        <p:txBody>
          <a:bodyPr wrap="none">
            <a:spAutoFit/>
          </a:bodyPr>
          <a:lstStyle/>
          <a:p>
            <a:r>
              <a:rPr lang="fr-FR" b="1" dirty="0"/>
              <a:t>Activité de l’enseignant</a:t>
            </a:r>
            <a:r>
              <a:rPr lang="fr-FR" dirty="0"/>
              <a:t>: </a:t>
            </a:r>
            <a:r>
              <a:rPr lang="fr-FR" b="1" dirty="0"/>
              <a:t>soutenir l’autonomie</a:t>
            </a:r>
          </a:p>
        </p:txBody>
      </p:sp>
      <p:sp>
        <p:nvSpPr>
          <p:cNvPr id="8" name="ZoneTexte 7">
            <a:extLst>
              <a:ext uri="{FF2B5EF4-FFF2-40B4-BE49-F238E27FC236}">
                <a16:creationId xmlns:a16="http://schemas.microsoft.com/office/drawing/2014/main" xmlns="" id="{7C5072D4-FC0C-4563-B82D-CC0AEAFA45DA}"/>
              </a:ext>
            </a:extLst>
          </p:cNvPr>
          <p:cNvSpPr txBox="1"/>
          <p:nvPr/>
        </p:nvSpPr>
        <p:spPr>
          <a:xfrm>
            <a:off x="6515100" y="4842513"/>
            <a:ext cx="1587500" cy="338554"/>
          </a:xfrm>
          <a:prstGeom prst="rect">
            <a:avLst/>
          </a:prstGeom>
          <a:noFill/>
        </p:spPr>
        <p:txBody>
          <a:bodyPr wrap="square" rtlCol="0">
            <a:spAutoFit/>
          </a:bodyPr>
          <a:lstStyle/>
          <a:p>
            <a:r>
              <a:rPr lang="fr-FR" sz="1600" dirty="0"/>
              <a:t>Faire des choix</a:t>
            </a:r>
          </a:p>
        </p:txBody>
      </p:sp>
      <p:cxnSp>
        <p:nvCxnSpPr>
          <p:cNvPr id="10" name="Connecteur droit avec flèche 9">
            <a:extLst>
              <a:ext uri="{FF2B5EF4-FFF2-40B4-BE49-F238E27FC236}">
                <a16:creationId xmlns:a16="http://schemas.microsoft.com/office/drawing/2014/main" xmlns="" id="{889E418F-A2ED-4BB9-B5BC-D7A1CF2512FA}"/>
              </a:ext>
            </a:extLst>
          </p:cNvPr>
          <p:cNvCxnSpPr>
            <a:cxnSpLocks/>
            <a:stCxn id="8" idx="3"/>
          </p:cNvCxnSpPr>
          <p:nvPr/>
        </p:nvCxnSpPr>
        <p:spPr>
          <a:xfrm>
            <a:off x="8102600" y="5011790"/>
            <a:ext cx="711200" cy="33491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1" name="ZoneTexte 10">
            <a:extLst>
              <a:ext uri="{FF2B5EF4-FFF2-40B4-BE49-F238E27FC236}">
                <a16:creationId xmlns:a16="http://schemas.microsoft.com/office/drawing/2014/main" xmlns="" id="{8A2BC8EA-E42C-47C4-AF2E-6BB929A6BEF5}"/>
              </a:ext>
            </a:extLst>
          </p:cNvPr>
          <p:cNvSpPr txBox="1"/>
          <p:nvPr/>
        </p:nvSpPr>
        <p:spPr>
          <a:xfrm>
            <a:off x="9093200" y="5077261"/>
            <a:ext cx="1955800" cy="954107"/>
          </a:xfrm>
          <a:prstGeom prst="rect">
            <a:avLst/>
          </a:prstGeom>
          <a:noFill/>
        </p:spPr>
        <p:txBody>
          <a:bodyPr wrap="square" rtlCol="0">
            <a:spAutoFit/>
          </a:bodyPr>
          <a:lstStyle/>
          <a:p>
            <a:r>
              <a:rPr lang="fr-FR" sz="1400" dirty="0"/>
              <a:t>Répartition des points</a:t>
            </a:r>
          </a:p>
          <a:p>
            <a:r>
              <a:rPr lang="fr-FR" sz="1400" dirty="0"/>
              <a:t>Menu: activités</a:t>
            </a:r>
          </a:p>
          <a:p>
            <a:r>
              <a:rPr lang="fr-FR" sz="1400" dirty="0"/>
              <a:t>Tâches</a:t>
            </a:r>
          </a:p>
          <a:p>
            <a:r>
              <a:rPr lang="fr-FR" sz="1400" dirty="0"/>
              <a:t>Régulation</a:t>
            </a:r>
          </a:p>
        </p:txBody>
      </p:sp>
      <p:sp>
        <p:nvSpPr>
          <p:cNvPr id="12" name="ZoneTexte 11">
            <a:extLst>
              <a:ext uri="{FF2B5EF4-FFF2-40B4-BE49-F238E27FC236}">
                <a16:creationId xmlns:a16="http://schemas.microsoft.com/office/drawing/2014/main" xmlns="" id="{C551FEF8-5212-40CE-959F-CA606F273098}"/>
              </a:ext>
            </a:extLst>
          </p:cNvPr>
          <p:cNvSpPr txBox="1"/>
          <p:nvPr/>
        </p:nvSpPr>
        <p:spPr>
          <a:xfrm>
            <a:off x="7391400" y="5841999"/>
            <a:ext cx="1422400" cy="584775"/>
          </a:xfrm>
          <a:prstGeom prst="rect">
            <a:avLst/>
          </a:prstGeom>
          <a:noFill/>
        </p:spPr>
        <p:txBody>
          <a:bodyPr wrap="square" rtlCol="0">
            <a:spAutoFit/>
          </a:bodyPr>
          <a:lstStyle/>
          <a:p>
            <a:r>
              <a:rPr lang="fr-FR" sz="1600" dirty="0"/>
              <a:t>S’engager activement</a:t>
            </a:r>
          </a:p>
        </p:txBody>
      </p:sp>
      <p:cxnSp>
        <p:nvCxnSpPr>
          <p:cNvPr id="14" name="Connecteur droit avec flèche 13">
            <a:extLst>
              <a:ext uri="{FF2B5EF4-FFF2-40B4-BE49-F238E27FC236}">
                <a16:creationId xmlns:a16="http://schemas.microsoft.com/office/drawing/2014/main" xmlns="" id="{0C928BAE-DBD7-4B61-AE33-A5E3903BABEF}"/>
              </a:ext>
            </a:extLst>
          </p:cNvPr>
          <p:cNvCxnSpPr>
            <a:cxnSpLocks/>
          </p:cNvCxnSpPr>
          <p:nvPr/>
        </p:nvCxnSpPr>
        <p:spPr>
          <a:xfrm>
            <a:off x="8813800" y="6248400"/>
            <a:ext cx="762000" cy="17837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6" name="ZoneTexte 15">
            <a:extLst>
              <a:ext uri="{FF2B5EF4-FFF2-40B4-BE49-F238E27FC236}">
                <a16:creationId xmlns:a16="http://schemas.microsoft.com/office/drawing/2014/main" xmlns="" id="{9E9B1A45-145A-4F1E-8FEC-C5D843904444}"/>
              </a:ext>
            </a:extLst>
          </p:cNvPr>
          <p:cNvSpPr txBox="1"/>
          <p:nvPr/>
        </p:nvSpPr>
        <p:spPr>
          <a:xfrm>
            <a:off x="9906000" y="6248400"/>
            <a:ext cx="2095500" cy="523220"/>
          </a:xfrm>
          <a:prstGeom prst="rect">
            <a:avLst/>
          </a:prstGeom>
          <a:noFill/>
        </p:spPr>
        <p:txBody>
          <a:bodyPr wrap="square" rtlCol="0">
            <a:spAutoFit/>
          </a:bodyPr>
          <a:lstStyle/>
          <a:p>
            <a:r>
              <a:rPr lang="fr-FR" sz="1400" dirty="0"/>
              <a:t>Dans ses apprentissages</a:t>
            </a:r>
          </a:p>
          <a:p>
            <a:r>
              <a:rPr lang="fr-FR" sz="1400" dirty="0"/>
              <a:t>Dans les rôles sociaux</a:t>
            </a:r>
          </a:p>
        </p:txBody>
      </p:sp>
      <p:sp>
        <p:nvSpPr>
          <p:cNvPr id="18" name="Rectangle 17">
            <a:extLst>
              <a:ext uri="{FF2B5EF4-FFF2-40B4-BE49-F238E27FC236}">
                <a16:creationId xmlns:a16="http://schemas.microsoft.com/office/drawing/2014/main" xmlns="" id="{486F3DCF-FE32-4603-887E-DC7891D1BC9B}"/>
              </a:ext>
            </a:extLst>
          </p:cNvPr>
          <p:cNvSpPr/>
          <p:nvPr/>
        </p:nvSpPr>
        <p:spPr>
          <a:xfrm>
            <a:off x="495300" y="2810723"/>
            <a:ext cx="4600627" cy="830997"/>
          </a:xfrm>
          <a:prstGeom prst="rect">
            <a:avLst/>
          </a:prstGeom>
        </p:spPr>
        <p:txBody>
          <a:bodyPr wrap="square">
            <a:spAutoFit/>
          </a:bodyPr>
          <a:lstStyle/>
          <a:p>
            <a:r>
              <a:rPr lang="fr-FR" sz="1600" b="1" dirty="0"/>
              <a:t>Impliquer</a:t>
            </a:r>
            <a:r>
              <a:rPr lang="fr-FR" sz="1600" dirty="0"/>
              <a:t> l’élève dans le processus d’apprentissage</a:t>
            </a:r>
          </a:p>
          <a:p>
            <a:r>
              <a:rPr lang="fr-FR" sz="1600" b="1" dirty="0"/>
              <a:t>Responsabiliser</a:t>
            </a:r>
          </a:p>
          <a:p>
            <a:r>
              <a:rPr lang="fr-FR" sz="1600" dirty="0"/>
              <a:t>Créer des interactions</a:t>
            </a:r>
          </a:p>
        </p:txBody>
      </p:sp>
      <p:sp>
        <p:nvSpPr>
          <p:cNvPr id="19" name="ZoneTexte 18">
            <a:extLst>
              <a:ext uri="{FF2B5EF4-FFF2-40B4-BE49-F238E27FC236}">
                <a16:creationId xmlns:a16="http://schemas.microsoft.com/office/drawing/2014/main" xmlns="" id="{1FFFC3F7-0B42-4249-80D2-3F7D3FC56AD6}"/>
              </a:ext>
            </a:extLst>
          </p:cNvPr>
          <p:cNvSpPr txBox="1"/>
          <p:nvPr/>
        </p:nvSpPr>
        <p:spPr>
          <a:xfrm>
            <a:off x="8102600" y="2592584"/>
            <a:ext cx="4254500" cy="1354217"/>
          </a:xfrm>
          <a:prstGeom prst="rect">
            <a:avLst/>
          </a:prstGeom>
          <a:noFill/>
        </p:spPr>
        <p:txBody>
          <a:bodyPr wrap="square" rtlCol="0">
            <a:spAutoFit/>
          </a:bodyPr>
          <a:lstStyle/>
          <a:p>
            <a:r>
              <a:rPr lang="fr-FR" sz="1600" dirty="0"/>
              <a:t>Cohérence des situations/ aux besoins de l’élève</a:t>
            </a:r>
          </a:p>
          <a:p>
            <a:r>
              <a:rPr lang="fr-FR" sz="1600" dirty="0"/>
              <a:t>Créer du plaisir</a:t>
            </a:r>
          </a:p>
          <a:p>
            <a:r>
              <a:rPr lang="fr-FR" sz="1600" b="1" dirty="0"/>
              <a:t>Susciter la satisfaction d’apprendre</a:t>
            </a:r>
          </a:p>
          <a:p>
            <a:r>
              <a:rPr lang="fr-FR" sz="1600" dirty="0"/>
              <a:t>Permettre l’accomplissement</a:t>
            </a:r>
          </a:p>
          <a:p>
            <a:endParaRPr lang="fr-FR" dirty="0"/>
          </a:p>
        </p:txBody>
      </p:sp>
      <p:sp>
        <p:nvSpPr>
          <p:cNvPr id="20" name="ZoneTexte 19">
            <a:extLst>
              <a:ext uri="{FF2B5EF4-FFF2-40B4-BE49-F238E27FC236}">
                <a16:creationId xmlns:a16="http://schemas.microsoft.com/office/drawing/2014/main" xmlns="" id="{339BC29F-A16D-4A10-9F59-E02BAE5B8C5E}"/>
              </a:ext>
            </a:extLst>
          </p:cNvPr>
          <p:cNvSpPr txBox="1"/>
          <p:nvPr/>
        </p:nvSpPr>
        <p:spPr>
          <a:xfrm>
            <a:off x="5087937" y="5972416"/>
            <a:ext cx="1600200" cy="830997"/>
          </a:xfrm>
          <a:prstGeom prst="rect">
            <a:avLst/>
          </a:prstGeom>
          <a:noFill/>
        </p:spPr>
        <p:txBody>
          <a:bodyPr wrap="square" rtlCol="0">
            <a:spAutoFit/>
          </a:bodyPr>
          <a:lstStyle/>
          <a:p>
            <a:r>
              <a:rPr lang="fr-FR" sz="1600" dirty="0"/>
              <a:t>S’organiser seul ou collectivement</a:t>
            </a:r>
          </a:p>
        </p:txBody>
      </p:sp>
      <p:sp>
        <p:nvSpPr>
          <p:cNvPr id="21" name="ZoneTexte 20">
            <a:extLst>
              <a:ext uri="{FF2B5EF4-FFF2-40B4-BE49-F238E27FC236}">
                <a16:creationId xmlns:a16="http://schemas.microsoft.com/office/drawing/2014/main" xmlns="" id="{DB8519B2-C47C-4629-A9CA-96CA0EC977AA}"/>
              </a:ext>
            </a:extLst>
          </p:cNvPr>
          <p:cNvSpPr txBox="1"/>
          <p:nvPr/>
        </p:nvSpPr>
        <p:spPr>
          <a:xfrm>
            <a:off x="4384674" y="5101495"/>
            <a:ext cx="1600200" cy="830997"/>
          </a:xfrm>
          <a:prstGeom prst="rect">
            <a:avLst/>
          </a:prstGeom>
          <a:noFill/>
        </p:spPr>
        <p:txBody>
          <a:bodyPr wrap="square" rtlCol="0">
            <a:spAutoFit/>
          </a:bodyPr>
          <a:lstStyle/>
          <a:p>
            <a:r>
              <a:rPr lang="fr-FR" sz="1600" dirty="0"/>
              <a:t>S’éprouver, donner le meilleur de soi</a:t>
            </a:r>
          </a:p>
        </p:txBody>
      </p:sp>
      <p:sp>
        <p:nvSpPr>
          <p:cNvPr id="22" name="Flèche : courbe vers la gauche 21">
            <a:extLst>
              <a:ext uri="{FF2B5EF4-FFF2-40B4-BE49-F238E27FC236}">
                <a16:creationId xmlns:a16="http://schemas.microsoft.com/office/drawing/2014/main" xmlns="" id="{A3C609FF-AD9E-4C2C-9AF1-FE2E4F93E2A3}"/>
              </a:ext>
            </a:extLst>
          </p:cNvPr>
          <p:cNvSpPr/>
          <p:nvPr/>
        </p:nvSpPr>
        <p:spPr>
          <a:xfrm rot="1123995">
            <a:off x="6598446" y="5280994"/>
            <a:ext cx="595309" cy="83099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a:extLst>
              <a:ext uri="{FF2B5EF4-FFF2-40B4-BE49-F238E27FC236}">
                <a16:creationId xmlns:a16="http://schemas.microsoft.com/office/drawing/2014/main" xmlns="" id="{41BB1FDB-18F1-4E45-9760-48FCF2DB9B62}"/>
              </a:ext>
            </a:extLst>
          </p:cNvPr>
          <p:cNvSpPr txBox="1"/>
          <p:nvPr/>
        </p:nvSpPr>
        <p:spPr>
          <a:xfrm>
            <a:off x="673100" y="4078848"/>
            <a:ext cx="2489200" cy="738664"/>
          </a:xfrm>
          <a:prstGeom prst="rect">
            <a:avLst/>
          </a:prstGeom>
          <a:noFill/>
        </p:spPr>
        <p:txBody>
          <a:bodyPr wrap="square" rtlCol="0">
            <a:spAutoFit/>
          </a:bodyPr>
          <a:lstStyle/>
          <a:p>
            <a:r>
              <a:rPr lang="fr-FR" sz="1400" dirty="0"/>
              <a:t>En </a:t>
            </a:r>
            <a:r>
              <a:rPr lang="fr-FR" sz="1400" dirty="0" err="1"/>
              <a:t>Step</a:t>
            </a:r>
            <a:r>
              <a:rPr lang="fr-FR" sz="1400" dirty="0"/>
              <a:t>, l’élève choisit son projet, construit ses séquences d’entraînement</a:t>
            </a:r>
          </a:p>
        </p:txBody>
      </p:sp>
      <p:sp>
        <p:nvSpPr>
          <p:cNvPr id="13" name="ZoneTexte 12">
            <a:extLst>
              <a:ext uri="{FF2B5EF4-FFF2-40B4-BE49-F238E27FC236}">
                <a16:creationId xmlns:a16="http://schemas.microsoft.com/office/drawing/2014/main" xmlns="" id="{550D6787-C2A5-44BA-B213-3F43318EBB7F}"/>
              </a:ext>
            </a:extLst>
          </p:cNvPr>
          <p:cNvSpPr txBox="1"/>
          <p:nvPr/>
        </p:nvSpPr>
        <p:spPr>
          <a:xfrm>
            <a:off x="3608387" y="4085301"/>
            <a:ext cx="2155824" cy="954107"/>
          </a:xfrm>
          <a:prstGeom prst="rect">
            <a:avLst/>
          </a:prstGeom>
          <a:noFill/>
        </p:spPr>
        <p:txBody>
          <a:bodyPr wrap="square" rtlCol="0">
            <a:spAutoFit/>
          </a:bodyPr>
          <a:lstStyle/>
          <a:p>
            <a:r>
              <a:rPr lang="fr-FR" sz="1400" dirty="0"/>
              <a:t>Travailler en groupe , se répartir les rôles en tenant compte des ressources de chacun</a:t>
            </a:r>
          </a:p>
        </p:txBody>
      </p:sp>
      <p:sp>
        <p:nvSpPr>
          <p:cNvPr id="15" name="Flèche : courbe vers la droite 14">
            <a:extLst>
              <a:ext uri="{FF2B5EF4-FFF2-40B4-BE49-F238E27FC236}">
                <a16:creationId xmlns:a16="http://schemas.microsoft.com/office/drawing/2014/main" xmlns="" id="{42748AA5-5B41-43C9-B75C-C8D19080384E}"/>
              </a:ext>
            </a:extLst>
          </p:cNvPr>
          <p:cNvSpPr/>
          <p:nvPr/>
        </p:nvSpPr>
        <p:spPr>
          <a:xfrm>
            <a:off x="152400" y="3153946"/>
            <a:ext cx="377773" cy="107721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26" name="Connecteur : en angle 25">
            <a:extLst>
              <a:ext uri="{FF2B5EF4-FFF2-40B4-BE49-F238E27FC236}">
                <a16:creationId xmlns:a16="http://schemas.microsoft.com/office/drawing/2014/main" xmlns="" id="{78772031-120B-4AC0-9DAB-B3F889D30D92}"/>
              </a:ext>
            </a:extLst>
          </p:cNvPr>
          <p:cNvCxnSpPr>
            <a:cxnSpLocks/>
          </p:cNvCxnSpPr>
          <p:nvPr/>
        </p:nvCxnSpPr>
        <p:spPr>
          <a:xfrm>
            <a:off x="2641704" y="3467276"/>
            <a:ext cx="1020685" cy="763888"/>
          </a:xfrm>
          <a:prstGeom prst="bentConnector3">
            <a:avLst>
              <a:gd name="adj1" fmla="val 50000"/>
            </a:avLst>
          </a:prstGeom>
          <a:ln>
            <a:tailEnd type="triangle"/>
          </a:ln>
        </p:spPr>
        <p:style>
          <a:lnRef idx="3">
            <a:schemeClr val="accent1"/>
          </a:lnRef>
          <a:fillRef idx="0">
            <a:schemeClr val="accent1"/>
          </a:fillRef>
          <a:effectRef idx="2">
            <a:schemeClr val="accent1"/>
          </a:effectRef>
          <a:fontRef idx="minor">
            <a:schemeClr val="tx1"/>
          </a:fontRef>
        </p:style>
      </p:cxnSp>
      <p:sp>
        <p:nvSpPr>
          <p:cNvPr id="29" name="ZoneTexte 28">
            <a:extLst>
              <a:ext uri="{FF2B5EF4-FFF2-40B4-BE49-F238E27FC236}">
                <a16:creationId xmlns:a16="http://schemas.microsoft.com/office/drawing/2014/main" xmlns="" id="{3E7B5509-ADCC-43A0-A6DA-1AF6101027E4}"/>
              </a:ext>
            </a:extLst>
          </p:cNvPr>
          <p:cNvSpPr txBox="1"/>
          <p:nvPr/>
        </p:nvSpPr>
        <p:spPr>
          <a:xfrm>
            <a:off x="6057077" y="4077507"/>
            <a:ext cx="1857428" cy="738664"/>
          </a:xfrm>
          <a:prstGeom prst="rect">
            <a:avLst/>
          </a:prstGeom>
          <a:noFill/>
        </p:spPr>
        <p:txBody>
          <a:bodyPr wrap="square" rtlCol="0">
            <a:spAutoFit/>
          </a:bodyPr>
          <a:lstStyle/>
          <a:p>
            <a:r>
              <a:rPr lang="fr-FR" sz="1400" dirty="0"/>
              <a:t>L’élève choisit le temps dont il a besoin  pour tel objectif</a:t>
            </a:r>
          </a:p>
        </p:txBody>
      </p:sp>
      <p:sp>
        <p:nvSpPr>
          <p:cNvPr id="31" name="ZoneTexte 30">
            <a:extLst>
              <a:ext uri="{FF2B5EF4-FFF2-40B4-BE49-F238E27FC236}">
                <a16:creationId xmlns:a16="http://schemas.microsoft.com/office/drawing/2014/main" xmlns="" id="{999F6DC8-4DE1-43A5-933E-5EF8A0339E43}"/>
              </a:ext>
            </a:extLst>
          </p:cNvPr>
          <p:cNvSpPr txBox="1"/>
          <p:nvPr/>
        </p:nvSpPr>
        <p:spPr>
          <a:xfrm>
            <a:off x="8813800" y="4054523"/>
            <a:ext cx="3302000" cy="523220"/>
          </a:xfrm>
          <a:prstGeom prst="rect">
            <a:avLst/>
          </a:prstGeom>
          <a:noFill/>
        </p:spPr>
        <p:txBody>
          <a:bodyPr wrap="square" rtlCol="0">
            <a:spAutoFit/>
          </a:bodyPr>
          <a:lstStyle/>
          <a:p>
            <a:r>
              <a:rPr lang="fr-FR" sz="1400" dirty="0"/>
              <a:t>Chacun trouve sa place au sein du collectif </a:t>
            </a:r>
          </a:p>
          <a:p>
            <a:r>
              <a:rPr lang="fr-FR" sz="1400" dirty="0"/>
              <a:t>La production est individuelle ou collective</a:t>
            </a:r>
          </a:p>
        </p:txBody>
      </p:sp>
      <p:sp>
        <p:nvSpPr>
          <p:cNvPr id="27" name="ZoneTexte 26">
            <a:extLst>
              <a:ext uri="{FF2B5EF4-FFF2-40B4-BE49-F238E27FC236}">
                <a16:creationId xmlns:a16="http://schemas.microsoft.com/office/drawing/2014/main" xmlns="" id="{42D3D3D0-E351-4EC3-ACC3-75C4FD8CD434}"/>
              </a:ext>
            </a:extLst>
          </p:cNvPr>
          <p:cNvSpPr txBox="1"/>
          <p:nvPr/>
        </p:nvSpPr>
        <p:spPr>
          <a:xfrm>
            <a:off x="1323975" y="1201993"/>
            <a:ext cx="1838325" cy="369332"/>
          </a:xfrm>
          <a:prstGeom prst="rect">
            <a:avLst/>
          </a:prstGeom>
          <a:noFill/>
        </p:spPr>
        <p:txBody>
          <a:bodyPr wrap="square">
            <a:spAutoFit/>
          </a:bodyPr>
          <a:lstStyle/>
          <a:p>
            <a:r>
              <a:rPr lang="fr-FR" dirty="0">
                <a:solidFill>
                  <a:srgbClr val="FF0000"/>
                </a:solidFill>
              </a:rPr>
              <a:t>Point projet</a:t>
            </a:r>
          </a:p>
        </p:txBody>
      </p:sp>
    </p:spTree>
    <p:extLst>
      <p:ext uri="{BB962C8B-B14F-4D97-AF65-F5344CB8AC3E}">
        <p14:creationId xmlns:p14="http://schemas.microsoft.com/office/powerpoint/2010/main" xmlns="" val="910455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animEffect transition="in" filter="fade">
                                      <p:cBhvr>
                                        <p:cTn id="23" dur="500"/>
                                        <p:tgtEl>
                                          <p:spTgt spid="2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1">
                                            <p:txEl>
                                              <p:pRg st="0" end="0"/>
                                            </p:txEl>
                                          </p:spTgt>
                                        </p:tgtEl>
                                        <p:attrNameLst>
                                          <p:attrName>style.visibility</p:attrName>
                                        </p:attrNameLst>
                                      </p:cBhvr>
                                      <p:to>
                                        <p:strVal val="visible"/>
                                      </p:to>
                                    </p:set>
                                    <p:animEffect transition="in" filter="fade">
                                      <p:cBhvr>
                                        <p:cTn id="28" dur="500"/>
                                        <p:tgtEl>
                                          <p:spTgt spid="31">
                                            <p:txEl>
                                              <p:pRg st="0" end="0"/>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1">
                                            <p:txEl>
                                              <p:pRg st="1" end="1"/>
                                            </p:txEl>
                                          </p:spTgt>
                                        </p:tgtEl>
                                        <p:attrNameLst>
                                          <p:attrName>style.visibility</p:attrName>
                                        </p:attrNameLst>
                                      </p:cBhvr>
                                      <p:to>
                                        <p:strVal val="visible"/>
                                      </p:to>
                                    </p:set>
                                    <p:animEffect transition="in" filter="fade">
                                      <p:cBhvr>
                                        <p:cTn id="31" dur="500"/>
                                        <p:tgtEl>
                                          <p:spTgt spid="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5" grpId="0" animBg="1"/>
      <p:bldP spid="29"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1447</Words>
  <Application>Microsoft Office PowerPoint</Application>
  <PresentationFormat>Personnalisé</PresentationFormat>
  <Paragraphs>299</Paragraphs>
  <Slides>17</Slides>
  <Notes>1</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            Projet pédagogique E.P.S             Lycée Jean Macé 2020 - 2021</vt:lpstr>
      <vt:lpstr>La démarche de projet</vt:lpstr>
      <vt:lpstr>Diapositive 3</vt:lpstr>
      <vt:lpstr>Diapositive 4</vt:lpstr>
      <vt:lpstr>Diapositive 5</vt:lpstr>
      <vt:lpstr>Diapositive 6</vt:lpstr>
      <vt:lpstr>                                        En seconde </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evelyne adam</dc:creator>
  <cp:lastModifiedBy>sec</cp:lastModifiedBy>
  <cp:revision>324</cp:revision>
  <dcterms:created xsi:type="dcterms:W3CDTF">2020-05-01T14:13:26Z</dcterms:created>
  <dcterms:modified xsi:type="dcterms:W3CDTF">2021-02-05T11:41:33Z</dcterms:modified>
</cp:coreProperties>
</file>